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860" r:id="rId1"/>
    <p:sldMasterId id="2147484897" r:id="rId2"/>
  </p:sldMasterIdLst>
  <p:notesMasterIdLst>
    <p:notesMasterId r:id="rId3"/>
  </p:notesMasterIdLst>
  <p:sldIdLst>
    <p:sldId id="821" r:id="rId4"/>
    <p:sldId id="826" r:id="rId5"/>
    <p:sldId id="831" r:id="rId6"/>
    <p:sldId id="835" r:id="rId7"/>
    <p:sldId id="838" r:id="rId8"/>
    <p:sldId id="841" r:id="rId9"/>
    <p:sldId id="845" r:id="rId10"/>
    <p:sldId id="849" r:id="rId11"/>
    <p:sldId id="852" r:id="rId12"/>
    <p:sldId id="856" r:id="rId13"/>
    <p:sldId id="860" r:id="rId14"/>
    <p:sldId id="863" r:id="rId15"/>
    <p:sldId id="866" r:id="rId16"/>
    <p:sldId id="869" r:id="rId17"/>
    <p:sldId id="873" r:id="rId18"/>
    <p:sldId id="877" r:id="rId19"/>
    <p:sldId id="880" r:id="rId20"/>
    <p:sldId id="884" r:id="rId21"/>
    <p:sldId id="888" r:id="rId22"/>
    <p:sldId id="891" r:id="rId23"/>
    <p:sldId id="895" r:id="rId2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tableStyles" Target="tableStyles.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861" r:id="rId1"/>
    <p:sldLayoutId id="2147484862" r:id="rId2"/>
    <p:sldLayoutId id="2147484863" r:id="rId3"/>
    <p:sldLayoutId id="2147484864" r:id="rId4"/>
    <p:sldLayoutId id="2147484865" r:id="rId5"/>
    <p:sldLayoutId id="2147484866" r:id="rId6"/>
    <p:sldLayoutId id="2147484867" r:id="rId7"/>
    <p:sldLayoutId id="2147484868" r:id="rId8"/>
    <p:sldLayoutId id="2147484869" r:id="rId9"/>
    <p:sldLayoutId id="2147484870" r:id="rId10"/>
    <p:sldLayoutId id="214748487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898" r:id="rId1"/>
    <p:sldLayoutId id="2147484899" r:id="rId2"/>
    <p:sldLayoutId id="2147484900" r:id="rId3"/>
    <p:sldLayoutId id="2147484901" r:id="rId4"/>
    <p:sldLayoutId id="2147484902" r:id="rId5"/>
    <p:sldLayoutId id="2147484903" r:id="rId6"/>
    <p:sldLayoutId id="2147484904" r:id="rId7"/>
    <p:sldLayoutId id="2147484905" r:id="rId8"/>
    <p:sldLayoutId id="2147484906" r:id="rId9"/>
    <p:sldLayoutId id="2147484907" r:id="rId10"/>
    <p:sldLayoutId id="2147484908" r:id="rId11"/>
  </p:sldLayoutIdLs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slideLayout" Target="../slideLayouts/slideLayout14.xml"/><Relationship Id="rId1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tags" Target="../tags/tag111.xml"/><Relationship Id="rId5" Type="http://schemas.openxmlformats.org/officeDocument/2006/relationships/tags" Target="../tags/tag112.xml"/><Relationship Id="rId6" Type="http://schemas.openxmlformats.org/officeDocument/2006/relationships/tags" Target="../tags/tag113.xml"/><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tags" Target="../tags/tag124.xml"/><Relationship Id="rId6" Type="http://schemas.openxmlformats.org/officeDocument/2006/relationships/tags" Target="../tags/tag125.xml"/><Relationship Id="rId7" Type="http://schemas.openxmlformats.org/officeDocument/2006/relationships/tags" Target="../tags/tag126.xml"/><Relationship Id="rId8" Type="http://schemas.openxmlformats.org/officeDocument/2006/relationships/tags" Target="../tags/tag127.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tags" Target="../tags/tag159.xml"/><Relationship Id="rId18" Type="http://schemas.openxmlformats.org/officeDocument/2006/relationships/tags" Target="../tags/tag160.xml"/><Relationship Id="rId19" Type="http://schemas.openxmlformats.org/officeDocument/2006/relationships/tags" Target="../tags/tag161.xml"/><Relationship Id="rId20" Type="http://schemas.openxmlformats.org/officeDocument/2006/relationships/tags" Target="../tags/tag162.xml"/><Relationship Id="rId21" Type="http://schemas.openxmlformats.org/officeDocument/2006/relationships/tags" Target="../tags/tag163.xml"/><Relationship Id="rId22" Type="http://schemas.openxmlformats.org/officeDocument/2006/relationships/tags" Target="../tags/tag164.xml"/><Relationship Id="rId23" Type="http://schemas.openxmlformats.org/officeDocument/2006/relationships/tags" Target="../tags/tag165.xml"/><Relationship Id="rId24" Type="http://schemas.openxmlformats.org/officeDocument/2006/relationships/tags" Target="../tags/tag166.xml"/><Relationship Id="rId25" Type="http://schemas.openxmlformats.org/officeDocument/2006/relationships/tags" Target="../tags/tag167.xml"/><Relationship Id="rId26" Type="http://schemas.openxmlformats.org/officeDocument/2006/relationships/tags" Target="../tags/tag168.xml"/><Relationship Id="rId27" Type="http://schemas.openxmlformats.org/officeDocument/2006/relationships/tags" Target="../tags/tag169.xml"/><Relationship Id="rId28" Type="http://schemas.openxmlformats.org/officeDocument/2006/relationships/tags" Target="../tags/tag170.xml"/><Relationship Id="rId29" Type="http://schemas.openxmlformats.org/officeDocument/2006/relationships/tags" Target="../tags/tag171.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tags" Target="../tags/tag199.xml"/><Relationship Id="rId14" Type="http://schemas.openxmlformats.org/officeDocument/2006/relationships/tags" Target="../tags/tag200.xml"/><Relationship Id="rId15" Type="http://schemas.openxmlformats.org/officeDocument/2006/relationships/tags" Target="../tags/tag201.xml"/><Relationship Id="rId16" Type="http://schemas.openxmlformats.org/officeDocument/2006/relationships/tags" Target="../tags/tag202.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tags" Target="../tags/tag246.xml"/><Relationship Id="rId14" Type="http://schemas.openxmlformats.org/officeDocument/2006/relationships/tags" Target="../tags/tag247.xml"/><Relationship Id="rId15" Type="http://schemas.openxmlformats.org/officeDocument/2006/relationships/tags" Target="../tags/tag248.xml"/><Relationship Id="rId16" Type="http://schemas.openxmlformats.org/officeDocument/2006/relationships/tags" Target="../tags/tag249.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tags" Target="../tags/tag277.xml"/><Relationship Id="rId14" Type="http://schemas.openxmlformats.org/officeDocument/2006/relationships/tags" Target="../tags/tag278.xml"/><Relationship Id="rId15" Type="http://schemas.openxmlformats.org/officeDocument/2006/relationships/tags" Target="../tags/tag279.xml"/><Relationship Id="rId16" Type="http://schemas.openxmlformats.org/officeDocument/2006/relationships/tags" Target="../tags/tag280.xml"/><Relationship Id="rId17" Type="http://schemas.openxmlformats.org/officeDocument/2006/relationships/tags" Target="../tags/tag281.xml"/><Relationship Id="rId18" Type="http://schemas.openxmlformats.org/officeDocument/2006/relationships/tags" Target="../tags/tag282.xml"/><Relationship Id="rId19" Type="http://schemas.openxmlformats.org/officeDocument/2006/relationships/tags" Target="../tags/tag283.xml"/><Relationship Id="rId20" Type="http://schemas.openxmlformats.org/officeDocument/2006/relationships/tags" Target="../tags/tag284.xml"/><Relationship Id="rId21" Type="http://schemas.openxmlformats.org/officeDocument/2006/relationships/tags" Target="../tags/tag285.xml"/><Relationship Id="rId22" Type="http://schemas.openxmlformats.org/officeDocument/2006/relationships/tags" Target="../tags/tag286.xml"/><Relationship Id="rId23" Type="http://schemas.openxmlformats.org/officeDocument/2006/relationships/tags" Target="../tags/tag287.xml"/><Relationship Id="rId24" Type="http://schemas.openxmlformats.org/officeDocument/2006/relationships/tags" Target="../tags/tag288.xml"/><Relationship Id="rId25" Type="http://schemas.openxmlformats.org/officeDocument/2006/relationships/tags" Target="../tags/tag289.xml"/><Relationship Id="rId26" Type="http://schemas.openxmlformats.org/officeDocument/2006/relationships/tags" Target="../tags/tag290.xml"/><Relationship Id="rId27" Type="http://schemas.openxmlformats.org/officeDocument/2006/relationships/tags" Target="../tags/tag291.xml"/><Relationship Id="rId28" Type="http://schemas.openxmlformats.org/officeDocument/2006/relationships/tags" Target="../tags/tag292.xml"/><Relationship Id="rId29" Type="http://schemas.openxmlformats.org/officeDocument/2006/relationships/tags" Target="../tags/tag293.xml"/><Relationship Id="rId30"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促进初中生自主学习能力的有效方法</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6"/>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8"/>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0801" y="1961504"/>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678167" y="2851021"/>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653473" y="3712598"/>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089275" y="11068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3813175" y="1163955"/>
            <a:ext cx="714502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自主学习能力的重要性</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609340" y="199961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414520" y="2056765"/>
            <a:ext cx="658812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影响初中生自主学习能力的因素</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196715" y="28721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4991735" y="2934335"/>
            <a:ext cx="596709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促进初中生自主学习能力的有效方法</a:t>
            </a:r>
            <a:endParaRPr altLang="en-US" dirty="0" sz="2400" lang="zh-CN">
              <a:effectLst/>
              <a:latin typeface="+mj-ea"/>
              <a:ea typeface="+mj-ea"/>
              <a:cs typeface="MiSans" panose="00000500000000000000" charset="-122"/>
            </a:endParaRPr>
          </a:p>
        </p:txBody>
      </p:sp>
      <p:sp>
        <p:nvSpPr>
          <p:cNvPr id="1048808" name="序号"/>
          <p:cNvSpPr txBox="1"/>
          <p:nvPr>
            <p:custDataLst>
              <p:tags r:id="rId12"/>
            </p:custDataLst>
          </p:nvPr>
        </p:nvSpPr>
        <p:spPr>
          <a:xfrm>
            <a:off x="4768215" y="375475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3"/>
            </p:custDataLst>
          </p:nvPr>
        </p:nvSpPr>
        <p:spPr>
          <a:xfrm>
            <a:off x="5586095" y="3811905"/>
            <a:ext cx="537273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实践应用与效果评估</a:t>
            </a:r>
            <a:endParaRPr altLang="en-US" dirty="0" sz="2400" lang="zh-CN">
              <a:effectLst/>
              <a:latin typeface="+mj-ea"/>
              <a:ea typeface="+mj-ea"/>
              <a:cs typeface="MiSans" panose="00000500000000000000" charset="-122"/>
            </a:endParaRPr>
          </a:p>
        </p:txBody>
      </p:sp>
      <p:cxnSp>
        <p:nvCxnSpPr>
          <p:cNvPr id="3145753" name="直接连接符 1"/>
          <p:cNvCxnSpPr>
            <a:cxnSpLocks/>
          </p:cNvCxnSpPr>
          <p:nvPr>
            <p:custDataLst>
              <p:tags r:id="rId14"/>
            </p:custDataLst>
          </p:nvPr>
        </p:nvCxnSpPr>
        <p:spPr>
          <a:xfrm>
            <a:off x="5394518" y="4645413"/>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15"/>
            </p:custDataLst>
          </p:nvPr>
        </p:nvSpPr>
        <p:spPr>
          <a:xfrm>
            <a:off x="5577205" y="462089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6"/>
            </p:custDataLst>
          </p:nvPr>
        </p:nvSpPr>
        <p:spPr>
          <a:xfrm>
            <a:off x="6395085" y="4678045"/>
            <a:ext cx="456311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结论与展望</a:t>
            </a:r>
            <a:endParaRPr altLang="en-US" dirty="0" sz="2400" lang="zh-CN">
              <a:effectLst/>
              <a:latin typeface="+mj-ea"/>
              <a:ea typeface="+mj-ea"/>
              <a:cs typeface="MiSans" panose="00000500000000000000" charset="-122"/>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2" name="标题 1"/>
          <p:cNvSpPr>
            <a:spLocks noGrp="1"/>
          </p:cNvSpPr>
          <p:nvPr>
            <p:ph type="title" idx="2"/>
            <p:custDataLst>
              <p:tags r:id="rId1"/>
            </p:custDataLst>
          </p:nvPr>
        </p:nvSpPr>
        <p:spPr>
          <a:xfrm>
            <a:off x="1336040" y="1631315"/>
            <a:ext cx="5967095" cy="3479165"/>
          </a:xfrm>
        </p:spPr>
        <p:txBody>
          <a:bodyPr/>
          <a:p>
            <a:r>
              <a:rPr altLang="en-US" lang="zh-CN"/>
              <a:t>自主学习能力的重要性</a:t>
            </a:r>
            <a:endParaRPr altLang="en-US" lang="zh-CN"/>
          </a:p>
        </p:txBody>
      </p:sp>
      <p:sp>
        <p:nvSpPr>
          <p:cNvPr id="1048854"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88" name="标题 2"/>
          <p:cNvSpPr>
            <a:spLocks noGrp="1"/>
          </p:cNvSpPr>
          <p:nvPr>
            <p:ph type="title" idx="2"/>
          </p:nvPr>
        </p:nvSpPr>
        <p:spPr/>
        <p:txBody>
          <a:bodyPr>
            <a:normAutofit fontScale="90000"/>
          </a:bodyPr>
          <a:p>
            <a:r>
              <a:rPr altLang="en-US" lang="zh-CN"/>
              <a:t>适应未来社会发展的需要</a:t>
            </a:r>
            <a:endParaRPr altLang="en-US" lang="zh-CN"/>
          </a:p>
        </p:txBody>
      </p:sp>
      <p:sp>
        <p:nvSpPr>
          <p:cNvPr id="1048890" name="矩形 15"/>
          <p:cNvSpPr/>
          <p:nvPr>
            <p:custDataLst>
              <p:tags r:id="rId1"/>
            </p:custDataLst>
          </p:nvPr>
        </p:nvSpPr>
        <p:spPr>
          <a:xfrm>
            <a:off x="2409922" y="153397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自主学习能力是未来社会必备的能力之一，能够帮助个体更好地适应不断变化的环境和需求。</a:t>
            </a:r>
            <a:endParaRPr altLang="en-US" dirty="0" sz="1200" lang="zh-CN" spc="150">
              <a:solidFill>
                <a:schemeClr val="tx1">
                  <a:lumMod val="85000"/>
                  <a:lumOff val="15000"/>
                </a:schemeClr>
              </a:solidFill>
              <a:latin typeface="+mn-ea"/>
              <a:sym typeface="+mn-ea"/>
            </a:endParaRPr>
          </a:p>
        </p:txBody>
      </p:sp>
      <p:sp>
        <p:nvSpPr>
          <p:cNvPr id="1048892" name="任意多边形 17"/>
          <p:cNvSpPr/>
          <p:nvPr>
            <p:custDataLst>
              <p:tags r:id="rId2"/>
            </p:custDataLst>
          </p:nvPr>
        </p:nvSpPr>
        <p:spPr>
          <a:xfrm flipV="1">
            <a:off x="2331283" y="145288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4" name="任意多边形 18"/>
          <p:cNvSpPr/>
          <p:nvPr>
            <p:custDataLst>
              <p:tags r:id="rId3"/>
            </p:custDataLst>
          </p:nvPr>
        </p:nvSpPr>
        <p:spPr>
          <a:xfrm flipH="1">
            <a:off x="8537172" y="201563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6" name="矩形 27"/>
          <p:cNvSpPr/>
          <p:nvPr>
            <p:custDataLst>
              <p:tags r:id="rId4"/>
            </p:custDataLst>
          </p:nvPr>
        </p:nvSpPr>
        <p:spPr>
          <a:xfrm>
            <a:off x="2409922" y="285608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随着科技的发展和职业的多样化，自主学习能力能够帮助个体不断更新知识和技能，提高自身竞争力。</a:t>
            </a:r>
            <a:endParaRPr altLang="en-US" dirty="0" sz="1200" lang="zh-CN" spc="150">
              <a:solidFill>
                <a:schemeClr val="tx1">
                  <a:lumMod val="85000"/>
                  <a:lumOff val="15000"/>
                </a:schemeClr>
              </a:solidFill>
              <a:latin typeface="+mn-ea"/>
              <a:sym typeface="+mn-ea"/>
            </a:endParaRPr>
          </a:p>
        </p:txBody>
      </p:sp>
      <p:sp>
        <p:nvSpPr>
          <p:cNvPr id="1048898" name="任意多边形 29"/>
          <p:cNvSpPr/>
          <p:nvPr>
            <p:custDataLst>
              <p:tags r:id="rId5"/>
            </p:custDataLst>
          </p:nvPr>
        </p:nvSpPr>
        <p:spPr>
          <a:xfrm flipV="1">
            <a:off x="2331283" y="277499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0" name="任意多边形 30"/>
          <p:cNvSpPr/>
          <p:nvPr>
            <p:custDataLst>
              <p:tags r:id="rId6"/>
            </p:custDataLst>
          </p:nvPr>
        </p:nvSpPr>
        <p:spPr>
          <a:xfrm flipH="1">
            <a:off x="8537172" y="333774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2" name="矩形 5"/>
          <p:cNvSpPr/>
          <p:nvPr>
            <p:custDataLst>
              <p:tags r:id="rId7"/>
            </p:custDataLst>
          </p:nvPr>
        </p:nvSpPr>
        <p:spPr>
          <a:xfrm>
            <a:off x="2409922" y="417819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在未来的社会中，个体需要具备独立思考、解决问题的能力，而自主学习能力是实现这些能力的基础。</a:t>
            </a:r>
            <a:endParaRPr altLang="en-US" dirty="0" sz="1200" lang="zh-CN" spc="150">
              <a:solidFill>
                <a:schemeClr val="tx1">
                  <a:lumMod val="85000"/>
                  <a:lumOff val="15000"/>
                </a:schemeClr>
              </a:solidFill>
              <a:latin typeface="+mn-ea"/>
              <a:sym typeface="+mn-ea"/>
            </a:endParaRPr>
          </a:p>
        </p:txBody>
      </p:sp>
      <p:sp>
        <p:nvSpPr>
          <p:cNvPr id="1048904" name="任意多边形 7"/>
          <p:cNvSpPr/>
          <p:nvPr>
            <p:custDataLst>
              <p:tags r:id="rId8"/>
            </p:custDataLst>
          </p:nvPr>
        </p:nvSpPr>
        <p:spPr>
          <a:xfrm flipV="1">
            <a:off x="2331283" y="409710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6" name="任意多边形 8"/>
          <p:cNvSpPr/>
          <p:nvPr>
            <p:custDataLst>
              <p:tags r:id="rId9"/>
            </p:custDataLst>
          </p:nvPr>
        </p:nvSpPr>
        <p:spPr>
          <a:xfrm flipH="1">
            <a:off x="8537172" y="465985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8" name="矩形 10"/>
          <p:cNvSpPr/>
          <p:nvPr>
            <p:custDataLst>
              <p:tags r:id="rId10"/>
            </p:custDataLst>
          </p:nvPr>
        </p:nvSpPr>
        <p:spPr>
          <a:xfrm>
            <a:off x="2409922" y="550030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自主学习能力有助于个体更好地应对挑战和压力，保持积极的心态和适应能力。</a:t>
            </a:r>
            <a:endParaRPr altLang="en-US" dirty="0" sz="1200" lang="zh-CN" spc="150">
              <a:solidFill>
                <a:schemeClr val="tx1">
                  <a:lumMod val="85000"/>
                  <a:lumOff val="15000"/>
                </a:schemeClr>
              </a:solidFill>
              <a:latin typeface="+mn-ea"/>
              <a:sym typeface="+mn-ea"/>
            </a:endParaRPr>
          </a:p>
        </p:txBody>
      </p:sp>
      <p:sp>
        <p:nvSpPr>
          <p:cNvPr id="1048910" name="任意多边形 12"/>
          <p:cNvSpPr/>
          <p:nvPr>
            <p:custDataLst>
              <p:tags r:id="rId11"/>
            </p:custDataLst>
          </p:nvPr>
        </p:nvSpPr>
        <p:spPr>
          <a:xfrm flipV="1">
            <a:off x="2331283" y="541921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2" name="任意多边形 13"/>
          <p:cNvSpPr/>
          <p:nvPr>
            <p:custDataLst>
              <p:tags r:id="rId12"/>
            </p:custDataLst>
          </p:nvPr>
        </p:nvSpPr>
        <p:spPr>
          <a:xfrm flipH="1">
            <a:off x="8537172" y="5981966"/>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46" name="标题 2"/>
          <p:cNvSpPr>
            <a:spLocks noGrp="1"/>
          </p:cNvSpPr>
          <p:nvPr>
            <p:ph type="title" idx="2"/>
          </p:nvPr>
        </p:nvSpPr>
        <p:spPr/>
        <p:txBody>
          <a:bodyPr>
            <a:normAutofit fontScale="90000"/>
          </a:bodyPr>
          <a:p>
            <a:r>
              <a:rPr altLang="en-US" lang="zh-CN"/>
              <a:t>提高个人综合素质</a:t>
            </a:r>
            <a:endParaRPr altLang="en-US" lang="zh-CN"/>
          </a:p>
        </p:txBody>
      </p:sp>
      <p:sp>
        <p:nvSpPr>
          <p:cNvPr id="1048948"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0"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2"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4"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6"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自主学习能力强的学生更容易获得优秀的成绩和表现，进而提高个人的综合素质。</a:t>
            </a:r>
            <a:endParaRPr altLang="en-US" sz="1400" lang="zh-CN" spc="150">
              <a:solidFill>
                <a:schemeClr val="tx1"/>
              </a:solidFill>
              <a:effectLst/>
              <a:latin typeface="+mn-ea"/>
              <a:sym typeface="+mn-ea"/>
            </a:endParaRPr>
          </a:p>
        </p:txBody>
      </p:sp>
      <p:sp>
        <p:nvSpPr>
          <p:cNvPr id="1048958"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自主学习能力是初中生必备的能力之一，能够帮助他们更好地适应未来的学习和工作。</a:t>
            </a:r>
            <a:endParaRPr altLang="en-US" dirty="0" sz="1400" lang="zh-CN" spc="150">
              <a:solidFill>
                <a:schemeClr val="tx1"/>
              </a:solidFill>
              <a:effectLst/>
              <a:latin typeface="+mn-ea"/>
              <a:sym typeface="+mn-ea"/>
            </a:endParaRPr>
          </a:p>
        </p:txBody>
      </p:sp>
      <p:sp>
        <p:nvSpPr>
          <p:cNvPr id="1048960"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自主学习能力有助于培养学生的创新思维和解决问题的能力，增强个人的竞争力。</a:t>
            </a:r>
            <a:endParaRPr altLang="en-US" sz="1400" lang="zh-CN" spc="150">
              <a:solidFill>
                <a:schemeClr val="tx1"/>
              </a:solidFill>
              <a:effectLst/>
              <a:latin typeface="+mn-ea"/>
              <a:sym typeface="+mn-ea"/>
            </a:endParaRPr>
          </a:p>
        </p:txBody>
      </p:sp>
      <p:sp>
        <p:nvSpPr>
          <p:cNvPr id="1048962"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提高自主学习能力有助于学生更好地规划自己的人生，实现个人价值和梦想。</a:t>
            </a:r>
            <a:endParaRPr altLang="en-US" sz="1400" lang="zh-CN" spc="150">
              <a:solidFill>
                <a:schemeClr val="tx1"/>
              </a:solidFill>
              <a:effectLst/>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2"/>
          <p:cNvSpPr>
            <a:spLocks noGrp="1"/>
          </p:cNvSpPr>
          <p:nvPr>
            <p:ph type="title" idx="2"/>
          </p:nvPr>
        </p:nvSpPr>
        <p:spPr/>
        <p:txBody>
          <a:bodyPr>
            <a:normAutofit fontScale="90000"/>
          </a:bodyPr>
          <a:p>
            <a:r>
              <a:rPr altLang="en-US" lang="zh-CN"/>
              <a:t>培养终身学习能力</a:t>
            </a:r>
            <a:endParaRPr altLang="en-US" lang="zh-CN"/>
          </a:p>
        </p:txBody>
      </p:sp>
      <p:sp>
        <p:nvSpPr>
          <p:cNvPr id="1048998" name="圆角矩形 26"/>
          <p:cNvSpPr/>
          <p:nvPr>
            <p:custDataLst>
              <p:tags r:id="rId1"/>
            </p:custDataLst>
          </p:nvPr>
        </p:nvSpPr>
        <p:spPr>
          <a:xfrm>
            <a:off x="60833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00" name="圆角矩形 28"/>
          <p:cNvSpPr/>
          <p:nvPr>
            <p:custDataLst>
              <p:tags r:id="rId2"/>
            </p:custDataLst>
          </p:nvPr>
        </p:nvSpPr>
        <p:spPr>
          <a:xfrm>
            <a:off x="610871"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02" name="文本框 31"/>
          <p:cNvSpPr txBox="1"/>
          <p:nvPr>
            <p:custDataLst>
              <p:tags r:id="rId3"/>
            </p:custDataLst>
          </p:nvPr>
        </p:nvSpPr>
        <p:spPr>
          <a:xfrm>
            <a:off x="763306" y="2261504"/>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自主学习能力是初中生必备的核心素养之一，对于学生的个人成长和未来发展至关重要。</a:t>
            </a:r>
            <a:endParaRPr altLang="en-US" dirty="0" sz="2000" lang="zh-CN" spc="200">
              <a:solidFill>
                <a:schemeClr val="tx1">
                  <a:lumMod val="85000"/>
                  <a:lumOff val="15000"/>
                </a:schemeClr>
              </a:solidFill>
              <a:latin typeface="+mn-ea"/>
              <a:sym typeface="+mn-ea"/>
            </a:endParaRPr>
          </a:p>
        </p:txBody>
      </p:sp>
      <p:sp>
        <p:nvSpPr>
          <p:cNvPr id="1049004" name="圆角矩形 29"/>
          <p:cNvSpPr/>
          <p:nvPr>
            <p:custDataLst>
              <p:tags r:id="rId4"/>
            </p:custDataLst>
          </p:nvPr>
        </p:nvSpPr>
        <p:spPr>
          <a:xfrm>
            <a:off x="3400437"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06" name="圆角矩形 32"/>
          <p:cNvSpPr/>
          <p:nvPr>
            <p:custDataLst>
              <p:tags r:id="rId5"/>
            </p:custDataLst>
          </p:nvPr>
        </p:nvSpPr>
        <p:spPr>
          <a:xfrm>
            <a:off x="3402977"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08" name="文本框 34"/>
          <p:cNvSpPr txBox="1"/>
          <p:nvPr>
            <p:custDataLst>
              <p:tags r:id="rId6"/>
            </p:custDataLst>
          </p:nvPr>
        </p:nvSpPr>
        <p:spPr>
          <a:xfrm>
            <a:off x="3557953" y="2261504"/>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自主学习能力的培养有助于提高学生的学习成绩和综合素质，增强学生的自我管理和自我发展能力。</a:t>
            </a:r>
            <a:endParaRPr altLang="en-US" dirty="0" sz="2000" lang="zh-CN" spc="200">
              <a:solidFill>
                <a:schemeClr val="tx1">
                  <a:lumMod val="85000"/>
                  <a:lumOff val="15000"/>
                </a:schemeClr>
              </a:solidFill>
              <a:latin typeface="+mn-ea"/>
              <a:sym typeface="+mn-ea"/>
            </a:endParaRPr>
          </a:p>
        </p:txBody>
      </p:sp>
      <p:sp>
        <p:nvSpPr>
          <p:cNvPr id="1049010" name="圆角矩形 3"/>
          <p:cNvSpPr/>
          <p:nvPr>
            <p:custDataLst>
              <p:tags r:id="rId7"/>
            </p:custDataLst>
          </p:nvPr>
        </p:nvSpPr>
        <p:spPr>
          <a:xfrm>
            <a:off x="6192543"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12" name="圆角矩形 4"/>
          <p:cNvSpPr/>
          <p:nvPr>
            <p:custDataLst>
              <p:tags r:id="rId8"/>
            </p:custDataLst>
          </p:nvPr>
        </p:nvSpPr>
        <p:spPr>
          <a:xfrm>
            <a:off x="6195084"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14" name="文本框 5"/>
          <p:cNvSpPr txBox="1"/>
          <p:nvPr>
            <p:custDataLst>
              <p:tags r:id="rId9"/>
            </p:custDataLst>
          </p:nvPr>
        </p:nvSpPr>
        <p:spPr>
          <a:xfrm>
            <a:off x="6349425" y="2261504"/>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终身学习能力是指个体在不断变化的环境中，通过自我驱动、自我管理和自我评估，持续学习和发展的能力。</a:t>
            </a:r>
            <a:endParaRPr altLang="en-US" dirty="0" sz="2000" lang="zh-CN" spc="200">
              <a:solidFill>
                <a:schemeClr val="tx1">
                  <a:lumMod val="85000"/>
                  <a:lumOff val="15000"/>
                </a:schemeClr>
              </a:solidFill>
              <a:latin typeface="+mn-ea"/>
              <a:sym typeface="+mn-ea"/>
            </a:endParaRPr>
          </a:p>
        </p:txBody>
      </p:sp>
      <p:sp>
        <p:nvSpPr>
          <p:cNvPr id="1049016" name="圆角矩形 8"/>
          <p:cNvSpPr/>
          <p:nvPr>
            <p:custDataLst>
              <p:tags r:id="rId10"/>
            </p:custDataLst>
          </p:nvPr>
        </p:nvSpPr>
        <p:spPr>
          <a:xfrm>
            <a:off x="898465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18" name="圆角矩形 9"/>
          <p:cNvSpPr/>
          <p:nvPr>
            <p:custDataLst>
              <p:tags r:id="rId11"/>
            </p:custDataLst>
          </p:nvPr>
        </p:nvSpPr>
        <p:spPr>
          <a:xfrm>
            <a:off x="8987190"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20" name="文本框 10"/>
          <p:cNvSpPr txBox="1"/>
          <p:nvPr>
            <p:custDataLst>
              <p:tags r:id="rId12"/>
            </p:custDataLst>
          </p:nvPr>
        </p:nvSpPr>
        <p:spPr>
          <a:xfrm>
            <a:off x="9141531" y="2261504"/>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培养初中生的自主学习能力，是培养其终身学习能力的关键，对于学生的个人成长和社会发展都具有重要意义。</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4" name="标题 1"/>
          <p:cNvSpPr>
            <a:spLocks noGrp="1"/>
          </p:cNvSpPr>
          <p:nvPr>
            <p:ph type="title" idx="2"/>
            <p:custDataLst>
              <p:tags r:id="rId1"/>
            </p:custDataLst>
          </p:nvPr>
        </p:nvSpPr>
        <p:spPr>
          <a:xfrm>
            <a:off x="1336040" y="1631315"/>
            <a:ext cx="5967095" cy="3479165"/>
          </a:xfrm>
        </p:spPr>
        <p:txBody>
          <a:bodyPr/>
          <a:p>
            <a:r>
              <a:rPr altLang="en-US" lang="zh-CN"/>
              <a:t>影响初中生自主学习能力的因素</a:t>
            </a:r>
            <a:endParaRPr altLang="en-US" lang="zh-CN"/>
          </a:p>
        </p:txBody>
      </p:sp>
      <p:sp>
        <p:nvSpPr>
          <p:cNvPr id="1049056"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0" name="标题 2"/>
          <p:cNvSpPr>
            <a:spLocks noGrp="1"/>
          </p:cNvSpPr>
          <p:nvPr>
            <p:ph type="title" idx="2"/>
          </p:nvPr>
        </p:nvSpPr>
        <p:spPr/>
        <p:txBody>
          <a:bodyPr>
            <a:normAutofit fontScale="90000"/>
          </a:bodyPr>
          <a:p>
            <a:r>
              <a:rPr altLang="en-US" lang="zh-CN"/>
              <a:t>内部因素</a:t>
            </a:r>
            <a:endParaRPr altLang="en-US" lang="zh-CN"/>
          </a:p>
        </p:txBody>
      </p:sp>
      <p:sp>
        <p:nvSpPr>
          <p:cNvPr id="1049092" name="椭圆 262"/>
          <p:cNvSpPr/>
          <p:nvPr>
            <p:custDataLst>
              <p:tags r:id="rId1"/>
            </p:custDataLst>
          </p:nvPr>
        </p:nvSpPr>
        <p:spPr>
          <a:xfrm>
            <a:off x="2414057" y="4093381"/>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4" name="椭圆 263"/>
          <p:cNvSpPr/>
          <p:nvPr>
            <p:custDataLst>
              <p:tags r:id="rId2"/>
            </p:custDataLst>
          </p:nvPr>
        </p:nvSpPr>
        <p:spPr>
          <a:xfrm>
            <a:off x="3266271" y="4173766"/>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6" name="椭圆 264"/>
          <p:cNvSpPr/>
          <p:nvPr>
            <p:custDataLst>
              <p:tags r:id="rId3"/>
            </p:custDataLst>
          </p:nvPr>
        </p:nvSpPr>
        <p:spPr>
          <a:xfrm>
            <a:off x="4064242" y="4410347"/>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8" name="椭圆 265"/>
          <p:cNvSpPr/>
          <p:nvPr>
            <p:custDataLst>
              <p:tags r:id="rId4"/>
            </p:custDataLst>
          </p:nvPr>
        </p:nvSpPr>
        <p:spPr>
          <a:xfrm>
            <a:off x="4738693" y="4610330"/>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00" name="椭圆 266"/>
          <p:cNvSpPr/>
          <p:nvPr>
            <p:custDataLst>
              <p:tags r:id="rId5"/>
            </p:custDataLst>
          </p:nvPr>
        </p:nvSpPr>
        <p:spPr>
          <a:xfrm>
            <a:off x="5430137" y="4814887"/>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9" name="直接连接符 267"/>
          <p:cNvCxnSpPr>
            <a:cxnSpLocks/>
          </p:cNvCxnSpPr>
          <p:nvPr>
            <p:custDataLst>
              <p:tags r:id="rId6"/>
            </p:custDataLst>
          </p:nvPr>
        </p:nvCxnSpPr>
        <p:spPr>
          <a:xfrm>
            <a:off x="2869573" y="4740384"/>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2" name="椭圆 268"/>
          <p:cNvSpPr/>
          <p:nvPr>
            <p:custDataLst>
              <p:tags r:id="rId7"/>
            </p:custDataLst>
          </p:nvPr>
        </p:nvSpPr>
        <p:spPr>
          <a:xfrm flipV="1">
            <a:off x="2778078" y="4554126"/>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04" name="椭圆 269"/>
          <p:cNvSpPr/>
          <p:nvPr>
            <p:custDataLst>
              <p:tags r:id="rId8"/>
            </p:custDataLst>
          </p:nvPr>
        </p:nvSpPr>
        <p:spPr>
          <a:xfrm flipV="1">
            <a:off x="2819904" y="4596606"/>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06" name="椭圆 270"/>
          <p:cNvSpPr/>
          <p:nvPr>
            <p:custDataLst>
              <p:tags r:id="rId9"/>
            </p:custDataLst>
          </p:nvPr>
        </p:nvSpPr>
        <p:spPr>
          <a:xfrm flipV="1">
            <a:off x="7786797" y="3739817"/>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1" name="直接连接符 271"/>
          <p:cNvCxnSpPr>
            <a:cxnSpLocks/>
          </p:cNvCxnSpPr>
          <p:nvPr>
            <p:custDataLst>
              <p:tags r:id="rId10"/>
            </p:custDataLst>
          </p:nvPr>
        </p:nvCxnSpPr>
        <p:spPr>
          <a:xfrm>
            <a:off x="7839734" y="3854839"/>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8" name="椭圆 272"/>
          <p:cNvSpPr/>
          <p:nvPr>
            <p:custDataLst>
              <p:tags r:id="rId11"/>
            </p:custDataLst>
          </p:nvPr>
        </p:nvSpPr>
        <p:spPr>
          <a:xfrm flipV="1">
            <a:off x="4009998" y="3614337"/>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3" name="直接连接符 273"/>
          <p:cNvCxnSpPr>
            <a:cxnSpLocks/>
          </p:cNvCxnSpPr>
          <p:nvPr>
            <p:custDataLst>
              <p:tags r:id="rId12"/>
            </p:custDataLst>
          </p:nvPr>
        </p:nvCxnSpPr>
        <p:spPr>
          <a:xfrm>
            <a:off x="4202792" y="4033909"/>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5" name="直接连接符 274"/>
          <p:cNvCxnSpPr>
            <a:cxnSpLocks/>
          </p:cNvCxnSpPr>
          <p:nvPr>
            <p:custDataLst>
              <p:tags r:id="rId13"/>
            </p:custDataLst>
          </p:nvPr>
        </p:nvCxnSpPr>
        <p:spPr>
          <a:xfrm>
            <a:off x="7130644" y="3721518"/>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0" name="椭圆 275"/>
          <p:cNvSpPr/>
          <p:nvPr>
            <p:custDataLst>
              <p:tags r:id="rId14"/>
            </p:custDataLst>
          </p:nvPr>
        </p:nvSpPr>
        <p:spPr>
          <a:xfrm flipV="1">
            <a:off x="7039149" y="3535259"/>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12" name="椭圆 276"/>
          <p:cNvSpPr/>
          <p:nvPr>
            <p:custDataLst>
              <p:tags r:id="rId15"/>
            </p:custDataLst>
          </p:nvPr>
        </p:nvSpPr>
        <p:spPr>
          <a:xfrm flipV="1">
            <a:off x="7080975" y="3577739"/>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14" name="椭圆 277"/>
          <p:cNvSpPr/>
          <p:nvPr>
            <p:custDataLst>
              <p:tags r:id="rId16"/>
            </p:custDataLst>
          </p:nvPr>
        </p:nvSpPr>
        <p:spPr>
          <a:xfrm flipV="1">
            <a:off x="3758386" y="4395969"/>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7" name="直接连接符 278"/>
          <p:cNvCxnSpPr>
            <a:cxnSpLocks/>
          </p:cNvCxnSpPr>
          <p:nvPr>
            <p:custDataLst>
              <p:tags r:id="rId17"/>
            </p:custDataLst>
          </p:nvPr>
        </p:nvCxnSpPr>
        <p:spPr>
          <a:xfrm>
            <a:off x="3811322" y="4510992"/>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6" name="椭圆 279"/>
          <p:cNvSpPr/>
          <p:nvPr>
            <p:custDataLst>
              <p:tags r:id="rId18"/>
            </p:custDataLst>
          </p:nvPr>
        </p:nvSpPr>
        <p:spPr>
          <a:xfrm flipV="1">
            <a:off x="8529217" y="4631897"/>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9" name="直接连接符 280"/>
          <p:cNvCxnSpPr>
            <a:cxnSpLocks/>
          </p:cNvCxnSpPr>
          <p:nvPr>
            <p:custDataLst>
              <p:tags r:id="rId19"/>
            </p:custDataLst>
          </p:nvPr>
        </p:nvCxnSpPr>
        <p:spPr>
          <a:xfrm>
            <a:off x="8659924" y="4924682"/>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8" name="椭圆 281"/>
          <p:cNvSpPr/>
          <p:nvPr>
            <p:custDataLst>
              <p:tags r:id="rId20"/>
            </p:custDataLst>
          </p:nvPr>
        </p:nvSpPr>
        <p:spPr>
          <a:xfrm flipV="1">
            <a:off x="4949133" y="4943635"/>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1" name="直接连接符 282"/>
          <p:cNvCxnSpPr>
            <a:cxnSpLocks/>
          </p:cNvCxnSpPr>
          <p:nvPr>
            <p:custDataLst>
              <p:tags r:id="rId21"/>
            </p:custDataLst>
          </p:nvPr>
        </p:nvCxnSpPr>
        <p:spPr>
          <a:xfrm>
            <a:off x="5109903" y="5322687"/>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0" name="图形 15"/>
          <p:cNvSpPr/>
          <p:nvPr>
            <p:custDataLst>
              <p:tags r:id="rId22"/>
            </p:custDataLst>
          </p:nvPr>
        </p:nvSpPr>
        <p:spPr>
          <a:xfrm>
            <a:off x="5016447" y="5013563"/>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22" name="图形 19"/>
          <p:cNvSpPr/>
          <p:nvPr>
            <p:custDataLst>
              <p:tags r:id="rId23"/>
            </p:custDataLst>
          </p:nvPr>
        </p:nvSpPr>
        <p:spPr>
          <a:xfrm>
            <a:off x="8597185" y="4705746"/>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24" name="图形 27"/>
          <p:cNvSpPr/>
          <p:nvPr>
            <p:custDataLst>
              <p:tags r:id="rId24"/>
            </p:custDataLst>
          </p:nvPr>
        </p:nvSpPr>
        <p:spPr>
          <a:xfrm>
            <a:off x="4113257" y="3738510"/>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26" name="任意多边形: 形状 286"/>
          <p:cNvSpPr/>
          <p:nvPr>
            <p:custDataLst>
              <p:tags r:id="rId25"/>
            </p:custDataLst>
          </p:nvPr>
        </p:nvSpPr>
        <p:spPr>
          <a:xfrm>
            <a:off x="5420988" y="3687534"/>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28" name="正文"/>
          <p:cNvSpPr txBox="1"/>
          <p:nvPr>
            <p:custDataLst>
              <p:tags r:id="rId26"/>
            </p:custDataLst>
          </p:nvPr>
        </p:nvSpPr>
        <p:spPr>
          <a:xfrm>
            <a:off x="608330" y="3760076"/>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学习动机：初中生自主学习的动力来源</a:t>
            </a:r>
            <a:endParaRPr altLang="en-US" dirty="0" sz="1200" lang="zh-CN" spc="150">
              <a:solidFill>
                <a:schemeClr val="tx1">
                  <a:lumMod val="65000"/>
                  <a:lumOff val="35000"/>
                </a:schemeClr>
              </a:solidFill>
              <a:latin typeface="+mn-ea"/>
              <a:sym typeface="+mn-ea"/>
            </a:endParaRPr>
          </a:p>
        </p:txBody>
      </p:sp>
      <p:sp>
        <p:nvSpPr>
          <p:cNvPr id="1049130" name="正文"/>
          <p:cNvSpPr txBox="1"/>
          <p:nvPr>
            <p:custDataLst>
              <p:tags r:id="rId27"/>
            </p:custDataLst>
          </p:nvPr>
        </p:nvSpPr>
        <p:spPr>
          <a:xfrm>
            <a:off x="9419336" y="3760076"/>
            <a:ext cx="2158056" cy="808861"/>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学习态度：积极的学习态度对自主学习的效果有重要影响</a:t>
            </a:r>
            <a:endParaRPr altLang="en-US" dirty="0" sz="1200" lang="zh-CN" spc="150">
              <a:solidFill>
                <a:schemeClr val="tx1">
                  <a:lumMod val="65000"/>
                  <a:lumOff val="35000"/>
                </a:schemeClr>
              </a:solidFill>
              <a:latin typeface="+mn-ea"/>
              <a:sym typeface="+mn-ea"/>
            </a:endParaRPr>
          </a:p>
        </p:txBody>
      </p:sp>
      <p:sp>
        <p:nvSpPr>
          <p:cNvPr id="1049132" name="正文"/>
          <p:cNvSpPr txBox="1"/>
          <p:nvPr>
            <p:custDataLst>
              <p:tags r:id="rId28"/>
            </p:custDataLst>
          </p:nvPr>
        </p:nvSpPr>
        <p:spPr>
          <a:xfrm>
            <a:off x="7063330" y="1636730"/>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学习习惯：良好的学习习惯有助于提高自主学习能力</a:t>
            </a:r>
            <a:endParaRPr altLang="en-US" dirty="0" sz="1200" lang="zh-CN" spc="150">
              <a:solidFill>
                <a:schemeClr val="tx1">
                  <a:lumMod val="65000"/>
                  <a:lumOff val="35000"/>
                </a:schemeClr>
              </a:solidFill>
              <a:latin typeface="+mn-ea"/>
              <a:sym typeface="+mn-ea"/>
            </a:endParaRPr>
          </a:p>
        </p:txBody>
      </p:sp>
      <p:sp>
        <p:nvSpPr>
          <p:cNvPr id="1049134" name="正文"/>
          <p:cNvSpPr txBox="1"/>
          <p:nvPr>
            <p:custDataLst>
              <p:tags r:id="rId29"/>
            </p:custDataLst>
          </p:nvPr>
        </p:nvSpPr>
        <p:spPr>
          <a:xfrm>
            <a:off x="2964336" y="1636730"/>
            <a:ext cx="2158056" cy="808861"/>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学习能力：初中生在学科知识、学习方法等方面的掌握程度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68" name="标题 2"/>
          <p:cNvSpPr>
            <a:spLocks noGrp="1"/>
          </p:cNvSpPr>
          <p:nvPr>
            <p:ph type="title" idx="2"/>
          </p:nvPr>
        </p:nvSpPr>
        <p:spPr/>
        <p:txBody>
          <a:bodyPr>
            <a:normAutofit fontScale="90000"/>
          </a:bodyPr>
          <a:p>
            <a:r>
              <a:rPr altLang="en-US" lang="zh-CN"/>
              <a:t>外部因素</a:t>
            </a:r>
            <a:endParaRPr altLang="en-US" lang="zh-CN"/>
          </a:p>
        </p:txBody>
      </p:sp>
      <p:sp>
        <p:nvSpPr>
          <p:cNvPr id="1049170"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2"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4"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家庭环境：家庭氛围、父母的教育方式等对初中生的自主学习能力产生影响。</a:t>
            </a:r>
            <a:endParaRPr altLang="en-US" dirty="0" sz="2000" lang="zh-CN" spc="150">
              <a:solidFill>
                <a:schemeClr val="tx1">
                  <a:lumMod val="85000"/>
                  <a:lumOff val="15000"/>
                </a:schemeClr>
              </a:solidFill>
              <a:latin typeface="+mn-ea"/>
              <a:sym typeface="+mn-ea"/>
            </a:endParaRPr>
          </a:p>
        </p:txBody>
      </p:sp>
      <p:sp>
        <p:nvSpPr>
          <p:cNvPr id="1049176"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8"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0"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学校环境：教学质量、师生关系、学习氛围等对初中生的自主学习能力产生影响。</a:t>
            </a:r>
            <a:endParaRPr altLang="en-US" dirty="0" sz="2000" lang="zh-CN" spc="150">
              <a:solidFill>
                <a:schemeClr val="tx1">
                  <a:lumMod val="85000"/>
                  <a:lumOff val="15000"/>
                </a:schemeClr>
              </a:solidFill>
              <a:latin typeface="+mn-ea"/>
              <a:sym typeface="+mn-ea"/>
            </a:endParaRPr>
          </a:p>
        </p:txBody>
      </p:sp>
      <p:sp>
        <p:nvSpPr>
          <p:cNvPr id="1049182"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4"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6"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社会环境：网络信息、社会价值观、文化背景等对初中生的自主学习能力产生影响。</a:t>
            </a:r>
            <a:endParaRPr altLang="en-US" dirty="0" sz="2000" lang="zh-CN" spc="150">
              <a:solidFill>
                <a:schemeClr val="tx1">
                  <a:lumMod val="85000"/>
                  <a:lumOff val="15000"/>
                </a:schemeClr>
              </a:solidFill>
              <a:latin typeface="+mn-ea"/>
              <a:sym typeface="+mn-ea"/>
            </a:endParaRPr>
          </a:p>
        </p:txBody>
      </p:sp>
      <p:sp>
        <p:nvSpPr>
          <p:cNvPr id="1049188"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2"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同学关系：同学间的互动、学习竞争等对初中生的自主学习能力产生影响。</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26" name="标题 1"/>
          <p:cNvSpPr>
            <a:spLocks noGrp="1"/>
          </p:cNvSpPr>
          <p:nvPr>
            <p:ph type="title" idx="2"/>
            <p:custDataLst>
              <p:tags r:id="rId1"/>
            </p:custDataLst>
          </p:nvPr>
        </p:nvSpPr>
        <p:spPr>
          <a:xfrm>
            <a:off x="1336040" y="1631315"/>
            <a:ext cx="5967095" cy="3479165"/>
          </a:xfrm>
        </p:spPr>
        <p:txBody>
          <a:bodyPr/>
          <a:p>
            <a:r>
              <a:rPr altLang="en-US" lang="zh-CN"/>
              <a:t>促进初中生自主学习能力的有效方法</a:t>
            </a:r>
            <a:endParaRPr altLang="en-US" lang="zh-CN"/>
          </a:p>
        </p:txBody>
      </p:sp>
      <p:sp>
        <p:nvSpPr>
          <p:cNvPr id="1049228"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62" name="标题 2"/>
          <p:cNvSpPr>
            <a:spLocks noGrp="1"/>
          </p:cNvSpPr>
          <p:nvPr>
            <p:ph type="title" idx="2"/>
          </p:nvPr>
        </p:nvSpPr>
        <p:spPr/>
        <p:txBody>
          <a:bodyPr>
            <a:normAutofit fontScale="90000"/>
          </a:bodyPr>
          <a:p>
            <a:r>
              <a:rPr altLang="en-US" lang="zh-CN"/>
              <a:t>激发学习兴趣</a:t>
            </a:r>
            <a:endParaRPr altLang="en-US" lang="zh-CN"/>
          </a:p>
        </p:txBody>
      </p:sp>
      <p:sp>
        <p:nvSpPr>
          <p:cNvPr id="1049264"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6"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8"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0"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开展趣味性和互动性强的教学活动</a:t>
            </a:r>
            <a:endParaRPr altLang="zh-CN" dirty="0" lang="en-US">
              <a:solidFill>
                <a:schemeClr val="dk1">
                  <a:lumMod val="80000"/>
                  <a:lumOff val="20000"/>
                </a:schemeClr>
              </a:solidFill>
              <a:latin typeface="+mn-ea"/>
              <a:sym typeface="+mn-ea"/>
            </a:endParaRPr>
          </a:p>
        </p:txBody>
      </p:sp>
      <p:sp>
        <p:nvSpPr>
          <p:cNvPr id="1049272"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4"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6"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8"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创设情境，引导学生主动参与课堂</a:t>
            </a:r>
            <a:endParaRPr altLang="en-US" dirty="0" lang="zh-CN">
              <a:solidFill>
                <a:schemeClr val="dk1">
                  <a:lumMod val="80000"/>
                  <a:lumOff val="20000"/>
                </a:schemeClr>
              </a:solidFill>
              <a:latin typeface="+mn-ea"/>
              <a:sym typeface="+mn-ea"/>
            </a:endParaRPr>
          </a:p>
        </p:txBody>
      </p:sp>
      <p:sp>
        <p:nvSpPr>
          <p:cNvPr id="1049280"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2"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4"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6"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利用多媒体资源，丰富教学内容和形式</a:t>
            </a:r>
            <a:endParaRPr altLang="en-US" dirty="0" lang="zh-CN">
              <a:solidFill>
                <a:schemeClr val="dk1">
                  <a:lumMod val="80000"/>
                  <a:lumOff val="20000"/>
                </a:schemeClr>
              </a:solidFill>
              <a:latin typeface="+mn-ea"/>
              <a:sym typeface="+mn-ea"/>
            </a:endParaRPr>
          </a:p>
        </p:txBody>
      </p:sp>
      <p:sp>
        <p:nvSpPr>
          <p:cNvPr id="1049288"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0"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2"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4"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及时反馈和鼓励，增强学生的学习动力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8" name="标题 2"/>
          <p:cNvSpPr>
            <a:spLocks noGrp="1"/>
          </p:cNvSpPr>
          <p:nvPr>
            <p:ph type="title" idx="2"/>
          </p:nvPr>
        </p:nvSpPr>
        <p:spPr/>
        <p:txBody>
          <a:bodyPr>
            <a:normAutofit fontScale="90000"/>
          </a:bodyPr>
          <a:p>
            <a:r>
              <a:rPr altLang="en-US" lang="zh-CN"/>
              <a:t>培养学习习惯</a:t>
            </a:r>
            <a:endParaRPr altLang="en-US" lang="zh-CN"/>
          </a:p>
        </p:txBody>
      </p:sp>
      <p:sp>
        <p:nvSpPr>
          <p:cNvPr id="1049330"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制定学习计划：引导学生制定明确的学习计划，包括学习时间、任务和目标。</a:t>
            </a:r>
            <a:endParaRPr altLang="en-US" dirty="0" sz="1200" lang="zh-CN" spc="150">
              <a:solidFill>
                <a:schemeClr val="tx1">
                  <a:lumMod val="65000"/>
                  <a:lumOff val="35000"/>
                </a:schemeClr>
              </a:solidFill>
              <a:latin typeface="+mn-ea"/>
              <a:sym typeface="+mn-ea"/>
            </a:endParaRPr>
          </a:p>
        </p:txBody>
      </p:sp>
      <p:sp>
        <p:nvSpPr>
          <p:cNvPr id="1049332"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培养专注力：通过训练学生的专注力和抗干扰能力，提高学习效率。</a:t>
            </a:r>
            <a:endParaRPr altLang="en-US" dirty="0" sz="1200" lang="zh-CN" spc="150">
              <a:solidFill>
                <a:schemeClr val="tx1">
                  <a:lumMod val="65000"/>
                  <a:lumOff val="35000"/>
                </a:schemeClr>
              </a:solidFill>
              <a:latin typeface="+mn-ea"/>
              <a:sym typeface="+mn-ea"/>
            </a:endParaRPr>
          </a:p>
        </p:txBody>
      </p:sp>
      <p:sp>
        <p:nvSpPr>
          <p:cNvPr id="1049334"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培养主动学习意识：鼓励学生主动参与学习过程，培养自主学习的习惯。</a:t>
            </a:r>
            <a:endParaRPr altLang="en-US" dirty="0" sz="1200" lang="zh-CN" spc="150">
              <a:solidFill>
                <a:schemeClr val="tx1">
                  <a:lumMod val="65000"/>
                  <a:lumOff val="35000"/>
                </a:schemeClr>
              </a:solidFill>
              <a:latin typeface="+mn-ea"/>
              <a:sym typeface="+mn-ea"/>
            </a:endParaRPr>
          </a:p>
        </p:txBody>
      </p:sp>
      <p:sp>
        <p:nvSpPr>
          <p:cNvPr id="1049336"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建立良好的师生关系：建立良好的师生关系，增强学生的学习动力和自信心。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70" name="标题 2"/>
          <p:cNvSpPr>
            <a:spLocks noGrp="1"/>
          </p:cNvSpPr>
          <p:nvPr>
            <p:ph type="title" idx="2"/>
          </p:nvPr>
        </p:nvSpPr>
        <p:spPr/>
        <p:txBody>
          <a:bodyPr>
            <a:normAutofit fontScale="90000"/>
          </a:bodyPr>
          <a:p>
            <a:r>
              <a:rPr altLang="en-US" lang="zh-CN"/>
              <a:t>制定学习计划</a:t>
            </a:r>
            <a:endParaRPr altLang="en-US" lang="zh-CN"/>
          </a:p>
        </p:txBody>
      </p:sp>
      <p:sp>
        <p:nvSpPr>
          <p:cNvPr id="1049372"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74"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确定学习目标：根据个人情况，制定短期和长期学习目标</a:t>
            </a:r>
            <a:endParaRPr altLang="en-US" dirty="0" sz="2000" lang="zh-CN" spc="150">
              <a:solidFill>
                <a:schemeClr val="tx1">
                  <a:lumMod val="75000"/>
                  <a:lumOff val="25000"/>
                </a:schemeClr>
              </a:solidFill>
              <a:latin typeface="+mn-ea"/>
              <a:sym typeface="+mn-ea"/>
            </a:endParaRPr>
          </a:p>
        </p:txBody>
      </p:sp>
      <p:sp>
        <p:nvSpPr>
          <p:cNvPr id="1049376"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78"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80"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安排学习时间：合理规划每天的学习时间，确保充足的学习时间</a:t>
            </a:r>
            <a:endParaRPr altLang="en-US" dirty="0" sz="2000" lang="zh-CN" spc="150">
              <a:solidFill>
                <a:schemeClr val="tx1">
                  <a:lumMod val="75000"/>
                  <a:lumOff val="25000"/>
                </a:schemeClr>
              </a:solidFill>
              <a:latin typeface="+mn-ea"/>
              <a:sym typeface="+mn-ea"/>
            </a:endParaRPr>
          </a:p>
        </p:txBody>
      </p:sp>
      <p:sp>
        <p:nvSpPr>
          <p:cNvPr id="1049382"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84"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86"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制定学习计划：根据学习目标和学习时间，制定详细的学习计划</a:t>
            </a:r>
            <a:endParaRPr altLang="en-US" dirty="0" sz="2000" lang="zh-CN" spc="150">
              <a:solidFill>
                <a:schemeClr val="tx1">
                  <a:lumMod val="75000"/>
                  <a:lumOff val="25000"/>
                </a:schemeClr>
              </a:solidFill>
              <a:latin typeface="+mn-ea"/>
              <a:sym typeface="+mn-ea"/>
            </a:endParaRPr>
          </a:p>
        </p:txBody>
      </p:sp>
      <p:sp>
        <p:nvSpPr>
          <p:cNvPr id="1049388"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0"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2"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调整学习计划：根据学习进度和效果，适时调整学习计划</a:t>
            </a:r>
            <a:endParaRPr altLang="en-US" dirty="0" sz="2000" lang="zh-CN" spc="150">
              <a:solidFill>
                <a:schemeClr val="tx1">
                  <a:lumMod val="75000"/>
                  <a:lumOff val="25000"/>
                </a:schemeClr>
              </a:solidFill>
              <a:latin typeface="+mn-ea"/>
              <a:sym typeface="+mn-ea"/>
            </a:endParaRPr>
          </a:p>
        </p:txBody>
      </p:sp>
      <p:sp>
        <p:nvSpPr>
          <p:cNvPr id="1049394"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8" name="标题 2"/>
          <p:cNvSpPr>
            <a:spLocks noGrp="1"/>
          </p:cNvSpPr>
          <p:nvPr>
            <p:ph type="title" idx="2"/>
          </p:nvPr>
        </p:nvSpPr>
        <p:spPr/>
        <p:txBody>
          <a:bodyPr>
            <a:normAutofit fontScale="90000"/>
          </a:bodyPr>
          <a:p>
            <a:r>
              <a:rPr altLang="en-US" lang="zh-CN"/>
              <a:t>强化学习动机</a:t>
            </a:r>
            <a:endParaRPr altLang="en-US" lang="zh-CN"/>
          </a:p>
        </p:txBody>
      </p:sp>
      <p:sp>
        <p:nvSpPr>
          <p:cNvPr id="1049430"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2"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4"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激发兴趣：通过有趣的学习内容激发学生的学习动力</a:t>
            </a:r>
            <a:endParaRPr altLang="en-US" dirty="0" sz="2000" lang="zh-CN" spc="150">
              <a:solidFill>
                <a:schemeClr val="tx1">
                  <a:lumMod val="85000"/>
                  <a:lumOff val="15000"/>
                </a:schemeClr>
              </a:solidFill>
              <a:latin typeface="+mn-ea"/>
              <a:sym typeface="+mn-ea"/>
            </a:endParaRPr>
          </a:p>
        </p:txBody>
      </p:sp>
      <p:sp>
        <p:nvSpPr>
          <p:cNvPr id="1049436"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8"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0"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目标设定：帮助学生设定明确、可实现的学习目标</a:t>
            </a:r>
            <a:endParaRPr altLang="en-US" dirty="0" sz="2000" lang="zh-CN" spc="150">
              <a:solidFill>
                <a:schemeClr val="tx1">
                  <a:lumMod val="85000"/>
                  <a:lumOff val="15000"/>
                </a:schemeClr>
              </a:solidFill>
              <a:latin typeface="+mn-ea"/>
              <a:sym typeface="+mn-ea"/>
            </a:endParaRPr>
          </a:p>
        </p:txBody>
      </p:sp>
      <p:sp>
        <p:nvSpPr>
          <p:cNvPr id="1049442"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4"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6"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奖励机制：建立有效的奖励机制，鼓励学生努力学习</a:t>
            </a:r>
            <a:endParaRPr altLang="en-US" dirty="0" sz="2000" lang="zh-CN" spc="150">
              <a:solidFill>
                <a:schemeClr val="tx1">
                  <a:lumMod val="85000"/>
                  <a:lumOff val="15000"/>
                </a:schemeClr>
              </a:solidFill>
              <a:latin typeface="+mn-ea"/>
              <a:sym typeface="+mn-ea"/>
            </a:endParaRPr>
          </a:p>
        </p:txBody>
      </p:sp>
      <p:sp>
        <p:nvSpPr>
          <p:cNvPr id="1049448"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0"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2"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培养自信：帮助学生建立自信心，提高学习动力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86" name="标题 1"/>
          <p:cNvSpPr>
            <a:spLocks noGrp="1"/>
          </p:cNvSpPr>
          <p:nvPr>
            <p:ph type="title" idx="2"/>
            <p:custDataLst>
              <p:tags r:id="rId1"/>
            </p:custDataLst>
          </p:nvPr>
        </p:nvSpPr>
        <p:spPr>
          <a:xfrm>
            <a:off x="1336040" y="1631315"/>
            <a:ext cx="5967095" cy="3479165"/>
          </a:xfrm>
        </p:spPr>
        <p:txBody>
          <a:bodyPr/>
          <a:p>
            <a:r>
              <a:rPr altLang="en-US" lang="zh-CN"/>
              <a:t>实践应用与效果评估</a:t>
            </a:r>
            <a:endParaRPr altLang="en-US" lang="zh-CN"/>
          </a:p>
        </p:txBody>
      </p:sp>
      <p:sp>
        <p:nvSpPr>
          <p:cNvPr id="1049488"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22" name="标题 2"/>
          <p:cNvSpPr>
            <a:spLocks noGrp="1"/>
          </p:cNvSpPr>
          <p:nvPr>
            <p:ph type="title" idx="2"/>
          </p:nvPr>
        </p:nvSpPr>
        <p:spPr/>
        <p:txBody>
          <a:bodyPr>
            <a:normAutofit fontScale="90000"/>
          </a:bodyPr>
          <a:p>
            <a:r>
              <a:rPr altLang="en-US" lang="zh-CN"/>
              <a:t>在实际教学中的应用</a:t>
            </a:r>
            <a:endParaRPr altLang="en-US" lang="zh-CN"/>
          </a:p>
        </p:txBody>
      </p:sp>
      <p:sp>
        <p:nvSpPr>
          <p:cNvPr id="1049524"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效果评估：通过对比实验、问卷调查等方式，对实践应用的效果进行评估和分析</a:t>
            </a:r>
            <a:endParaRPr altLang="zh-CN" dirty="0" sz="1600" lang="en-US">
              <a:solidFill>
                <a:schemeClr val="dk1">
                  <a:lumMod val="80000"/>
                  <a:lumOff val="20000"/>
                </a:schemeClr>
              </a:solidFill>
              <a:latin typeface="+mn-ea"/>
              <a:sym typeface="+mn-ea"/>
            </a:endParaRPr>
          </a:p>
        </p:txBody>
      </p:sp>
      <p:sp>
        <p:nvSpPr>
          <p:cNvPr id="1049532"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8"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实践应用：通过具体案例说明如何应用该方法促进初中生自主学习能力</a:t>
            </a:r>
            <a:endParaRPr altLang="en-US" dirty="0" sz="1600" lang="zh-CN">
              <a:solidFill>
                <a:schemeClr val="dk1">
                  <a:lumMod val="80000"/>
                  <a:lumOff val="20000"/>
                </a:schemeClr>
              </a:solidFill>
              <a:latin typeface="+mn-ea"/>
              <a:sym typeface="+mn-ea"/>
            </a:endParaRPr>
          </a:p>
        </p:txBody>
      </p:sp>
      <p:sp>
        <p:nvSpPr>
          <p:cNvPr id="1049540"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6"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实施过程：详细介绍实施步骤和注意事项，包括教师如何引导学生、如何评估效果等</a:t>
            </a:r>
            <a:endParaRPr altLang="en-US" dirty="0" lang="zh-CN">
              <a:solidFill>
                <a:schemeClr val="dk1">
                  <a:lumMod val="80000"/>
                  <a:lumOff val="20000"/>
                </a:schemeClr>
              </a:solidFill>
              <a:latin typeface="+mn-ea"/>
              <a:sym typeface="+mn-ea"/>
            </a:endParaRPr>
          </a:p>
        </p:txBody>
      </p:sp>
      <p:sp>
        <p:nvSpPr>
          <p:cNvPr id="1049548"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0"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4"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改进与完善：根据效果评估结果，对方法进行改进和完善，提高其实践效果</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88" name="标题 2"/>
          <p:cNvSpPr>
            <a:spLocks noGrp="1"/>
          </p:cNvSpPr>
          <p:nvPr>
            <p:ph type="title" idx="2"/>
          </p:nvPr>
        </p:nvSpPr>
        <p:spPr/>
        <p:txBody>
          <a:bodyPr>
            <a:normAutofit fontScale="90000"/>
          </a:bodyPr>
          <a:p>
            <a:r>
              <a:rPr altLang="en-US" lang="zh-CN"/>
              <a:t>效果评估与反馈</a:t>
            </a:r>
            <a:endParaRPr altLang="en-US" lang="zh-CN"/>
          </a:p>
        </p:txBody>
      </p:sp>
      <p:sp>
        <p:nvSpPr>
          <p:cNvPr id="1049590" name="正文"/>
          <p:cNvSpPr txBox="1"/>
          <p:nvPr>
            <p:custDataLst>
              <p:tags r:id="rId1"/>
            </p:custDataLst>
          </p:nvPr>
        </p:nvSpPr>
        <p:spPr>
          <a:xfrm>
            <a:off x="3179679" y="5583111"/>
            <a:ext cx="5823125" cy="646539"/>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反馈改进：根据评估结果，及时调整和改进教学方法和策略，不断完善和优化自主学习能力的培养方案</a:t>
            </a:r>
            <a:endParaRPr altLang="en-US" dirty="0" sz="1400" lang="zh-CN" spc="150">
              <a:solidFill>
                <a:schemeClr val="tx1">
                  <a:lumMod val="65000"/>
                  <a:lumOff val="35000"/>
                </a:schemeClr>
              </a:solidFill>
              <a:latin typeface="+mn-ea"/>
              <a:sym typeface="+mn-ea"/>
            </a:endParaRPr>
          </a:p>
        </p:txBody>
      </p:sp>
      <p:sp>
        <p:nvSpPr>
          <p:cNvPr id="1049592" name="标题"/>
          <p:cNvSpPr txBox="1"/>
          <p:nvPr>
            <p:custDataLst>
              <p:tags r:id="rId2"/>
            </p:custDataLst>
          </p:nvPr>
        </p:nvSpPr>
        <p:spPr>
          <a:xfrm>
            <a:off x="3179679" y="5116804"/>
            <a:ext cx="5823125" cy="431026"/>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594" name="正文"/>
          <p:cNvSpPr txBox="1"/>
          <p:nvPr>
            <p:custDataLst>
              <p:tags r:id="rId3"/>
            </p:custDataLst>
          </p:nvPr>
        </p:nvSpPr>
        <p:spPr>
          <a:xfrm>
            <a:off x="3183480" y="4362858"/>
            <a:ext cx="5823125" cy="646539"/>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评估结果：通过数据分析和对比，发现实施自主学习能力培养后，学生的自主学习能力得到了显著提高，学习成绩也有所提升</a:t>
            </a:r>
            <a:endParaRPr altLang="en-US" dirty="0" sz="1400" lang="zh-CN" spc="150">
              <a:solidFill>
                <a:schemeClr val="tx1">
                  <a:lumMod val="65000"/>
                  <a:lumOff val="35000"/>
                </a:schemeClr>
              </a:solidFill>
              <a:latin typeface="+mn-ea"/>
              <a:sym typeface="+mn-ea"/>
            </a:endParaRPr>
          </a:p>
        </p:txBody>
      </p:sp>
      <p:sp>
        <p:nvSpPr>
          <p:cNvPr id="1049596" name="标题"/>
          <p:cNvSpPr txBox="1"/>
          <p:nvPr>
            <p:custDataLst>
              <p:tags r:id="rId4"/>
            </p:custDataLst>
          </p:nvPr>
        </p:nvSpPr>
        <p:spPr>
          <a:xfrm>
            <a:off x="3183480" y="3895919"/>
            <a:ext cx="5823125" cy="431026"/>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598" name="正文"/>
          <p:cNvSpPr txBox="1"/>
          <p:nvPr>
            <p:custDataLst>
              <p:tags r:id="rId5"/>
            </p:custDataLst>
          </p:nvPr>
        </p:nvSpPr>
        <p:spPr>
          <a:xfrm>
            <a:off x="3179679" y="1919820"/>
            <a:ext cx="5823125" cy="646539"/>
          </a:xfrm>
          <a:prstGeom prst="rect"/>
          <a:noFill/>
        </p:spPr>
        <p:txBody>
          <a:bodyPr anchor="t" anchorCtr="0" bIns="0" lIns="0" rIns="0" rtlCol="0" tIns="0" wrap="square">
            <a:normAutofit fontScale="92857"/>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评估方法：采用问卷调查、课堂观察、学生访谈等多种方式进行评估</a:t>
            </a:r>
            <a:endParaRPr altLang="en-US" dirty="0" sz="1400" lang="zh-CN" spc="150">
              <a:solidFill>
                <a:schemeClr val="tx1">
                  <a:lumMod val="65000"/>
                  <a:lumOff val="35000"/>
                </a:schemeClr>
              </a:solidFill>
              <a:latin typeface="+mn-ea"/>
              <a:sym typeface="+mn-ea"/>
            </a:endParaRPr>
          </a:p>
        </p:txBody>
      </p:sp>
      <p:sp>
        <p:nvSpPr>
          <p:cNvPr id="1049600" name="标题"/>
          <p:cNvSpPr txBox="1"/>
          <p:nvPr>
            <p:custDataLst>
              <p:tags r:id="rId6"/>
            </p:custDataLst>
          </p:nvPr>
        </p:nvSpPr>
        <p:spPr>
          <a:xfrm>
            <a:off x="3179679" y="1452880"/>
            <a:ext cx="5823125" cy="431026"/>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602" name="正文"/>
          <p:cNvSpPr txBox="1"/>
          <p:nvPr>
            <p:custDataLst>
              <p:tags r:id="rId7"/>
            </p:custDataLst>
          </p:nvPr>
        </p:nvSpPr>
        <p:spPr>
          <a:xfrm>
            <a:off x="3183480" y="3141339"/>
            <a:ext cx="5823125" cy="646539"/>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评估内容：学生对自主学习的态度、自主学习能力、学习成绩等方面进行评估</a:t>
            </a:r>
            <a:endParaRPr altLang="en-US" dirty="0" sz="1400" lang="zh-CN" spc="150">
              <a:solidFill>
                <a:schemeClr val="tx1">
                  <a:lumMod val="65000"/>
                  <a:lumOff val="35000"/>
                </a:schemeClr>
              </a:solidFill>
              <a:latin typeface="+mn-ea"/>
              <a:sym typeface="+mn-ea"/>
            </a:endParaRPr>
          </a:p>
        </p:txBody>
      </p:sp>
      <p:sp>
        <p:nvSpPr>
          <p:cNvPr id="1049604" name="标题"/>
          <p:cNvSpPr txBox="1"/>
          <p:nvPr>
            <p:custDataLst>
              <p:tags r:id="rId8"/>
            </p:custDataLst>
          </p:nvPr>
        </p:nvSpPr>
        <p:spPr>
          <a:xfrm>
            <a:off x="3183480" y="2673766"/>
            <a:ext cx="5823125" cy="431026"/>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38" name="标题 1"/>
          <p:cNvSpPr>
            <a:spLocks noGrp="1"/>
          </p:cNvSpPr>
          <p:nvPr>
            <p:ph type="title" idx="2"/>
            <p:custDataLst>
              <p:tags r:id="rId1"/>
            </p:custDataLst>
          </p:nvPr>
        </p:nvSpPr>
        <p:spPr>
          <a:xfrm>
            <a:off x="1336040" y="1631315"/>
            <a:ext cx="5967095" cy="3479165"/>
          </a:xfrm>
        </p:spPr>
        <p:txBody>
          <a:bodyPr/>
          <a:p>
            <a:r>
              <a:rPr altLang="en-US" lang="zh-CN"/>
              <a:t>结论与展望</a:t>
            </a:r>
            <a:endParaRPr altLang="en-US" lang="zh-CN"/>
          </a:p>
        </p:txBody>
      </p:sp>
      <p:sp>
        <p:nvSpPr>
          <p:cNvPr id="1049640"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74" name="标题 2"/>
          <p:cNvSpPr>
            <a:spLocks noGrp="1"/>
          </p:cNvSpPr>
          <p:nvPr>
            <p:ph type="title" idx="2"/>
          </p:nvPr>
        </p:nvSpPr>
        <p:spPr/>
        <p:txBody>
          <a:bodyPr>
            <a:normAutofit fontScale="90000"/>
          </a:bodyPr>
          <a:p>
            <a:r>
              <a:rPr altLang="en-US" lang="zh-CN"/>
              <a:t>研究结论</a:t>
            </a:r>
            <a:endParaRPr altLang="en-US" lang="zh-CN"/>
          </a:p>
        </p:txBody>
      </p:sp>
      <p:sp>
        <p:nvSpPr>
          <p:cNvPr id="1049676"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初中生自主学习能力是重要的能力，对未来的学习和成长具有重要意义。</a:t>
            </a:r>
            <a:endParaRPr altLang="en-US" dirty="0" sz="1200" lang="zh-CN" spc="150">
              <a:solidFill>
                <a:schemeClr val="tx1">
                  <a:lumMod val="65000"/>
                  <a:lumOff val="35000"/>
                </a:schemeClr>
              </a:solidFill>
              <a:latin typeface="+mn-ea"/>
              <a:sym typeface="+mn-ea"/>
            </a:endParaRPr>
          </a:p>
        </p:txBody>
      </p:sp>
      <p:sp>
        <p:nvSpPr>
          <p:cNvPr id="1049678"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多种有效的方法可以促进初中生自主学习能力的发展，如制定学习计划、建立学习小组等。</a:t>
            </a:r>
            <a:endParaRPr altLang="en-US" dirty="0" sz="1200" lang="zh-CN" spc="150">
              <a:solidFill>
                <a:schemeClr val="tx1">
                  <a:lumMod val="65000"/>
                  <a:lumOff val="35000"/>
                </a:schemeClr>
              </a:solidFill>
              <a:latin typeface="+mn-ea"/>
              <a:sym typeface="+mn-ea"/>
            </a:endParaRPr>
          </a:p>
        </p:txBody>
      </p:sp>
      <p:sp>
        <p:nvSpPr>
          <p:cNvPr id="1049680"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教师在促进初中生自主学习能力方面具有重要作用，需要转变角色和教学策略。</a:t>
            </a:r>
            <a:endParaRPr altLang="en-US" dirty="0" sz="1200" lang="zh-CN" spc="150">
              <a:solidFill>
                <a:schemeClr val="tx1">
                  <a:lumMod val="65000"/>
                  <a:lumOff val="35000"/>
                </a:schemeClr>
              </a:solidFill>
              <a:latin typeface="+mn-ea"/>
              <a:sym typeface="+mn-ea"/>
            </a:endParaRPr>
          </a:p>
        </p:txBody>
      </p:sp>
      <p:sp>
        <p:nvSpPr>
          <p:cNvPr id="1049682"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未来的研究需要进一步探讨如何更好地促进初中生自主学习能力的发展，以及如何将其应用于实际教学中。</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16" name="标题 2"/>
          <p:cNvSpPr>
            <a:spLocks noGrp="1"/>
          </p:cNvSpPr>
          <p:nvPr>
            <p:ph type="title" idx="2"/>
          </p:nvPr>
        </p:nvSpPr>
        <p:spPr/>
        <p:txBody>
          <a:bodyPr>
            <a:normAutofit fontScale="90000"/>
          </a:bodyPr>
          <a:p>
            <a:r>
              <a:rPr altLang="en-US" lang="zh-CN"/>
              <a:t>未来研究方向</a:t>
            </a:r>
            <a:endParaRPr altLang="en-US" lang="zh-CN"/>
          </a:p>
        </p:txBody>
      </p:sp>
      <p:sp>
        <p:nvSpPr>
          <p:cNvPr id="1049718" name="椭圆 262"/>
          <p:cNvSpPr/>
          <p:nvPr>
            <p:custDataLst>
              <p:tags r:id="rId1"/>
            </p:custDataLst>
          </p:nvPr>
        </p:nvSpPr>
        <p:spPr>
          <a:xfrm>
            <a:off x="2414057" y="4093381"/>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20" name="椭圆 263"/>
          <p:cNvSpPr/>
          <p:nvPr>
            <p:custDataLst>
              <p:tags r:id="rId2"/>
            </p:custDataLst>
          </p:nvPr>
        </p:nvSpPr>
        <p:spPr>
          <a:xfrm>
            <a:off x="3266271" y="4173766"/>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22" name="椭圆 264"/>
          <p:cNvSpPr/>
          <p:nvPr>
            <p:custDataLst>
              <p:tags r:id="rId3"/>
            </p:custDataLst>
          </p:nvPr>
        </p:nvSpPr>
        <p:spPr>
          <a:xfrm>
            <a:off x="4064242" y="4410347"/>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24" name="椭圆 265"/>
          <p:cNvSpPr/>
          <p:nvPr>
            <p:custDataLst>
              <p:tags r:id="rId4"/>
            </p:custDataLst>
          </p:nvPr>
        </p:nvSpPr>
        <p:spPr>
          <a:xfrm>
            <a:off x="4738693" y="4610330"/>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26" name="椭圆 266"/>
          <p:cNvSpPr/>
          <p:nvPr>
            <p:custDataLst>
              <p:tags r:id="rId5"/>
            </p:custDataLst>
          </p:nvPr>
        </p:nvSpPr>
        <p:spPr>
          <a:xfrm>
            <a:off x="5430137" y="4814887"/>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53" name="直接连接符 267"/>
          <p:cNvCxnSpPr>
            <a:cxnSpLocks/>
          </p:cNvCxnSpPr>
          <p:nvPr>
            <p:custDataLst>
              <p:tags r:id="rId6"/>
            </p:custDataLst>
          </p:nvPr>
        </p:nvCxnSpPr>
        <p:spPr>
          <a:xfrm>
            <a:off x="2869573" y="4740384"/>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8" name="椭圆 268"/>
          <p:cNvSpPr/>
          <p:nvPr>
            <p:custDataLst>
              <p:tags r:id="rId7"/>
            </p:custDataLst>
          </p:nvPr>
        </p:nvSpPr>
        <p:spPr>
          <a:xfrm flipV="1">
            <a:off x="2778078" y="4554126"/>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30" name="椭圆 269"/>
          <p:cNvSpPr/>
          <p:nvPr>
            <p:custDataLst>
              <p:tags r:id="rId8"/>
            </p:custDataLst>
          </p:nvPr>
        </p:nvSpPr>
        <p:spPr>
          <a:xfrm flipV="1">
            <a:off x="2819904" y="4596606"/>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32" name="椭圆 270"/>
          <p:cNvSpPr/>
          <p:nvPr>
            <p:custDataLst>
              <p:tags r:id="rId9"/>
            </p:custDataLst>
          </p:nvPr>
        </p:nvSpPr>
        <p:spPr>
          <a:xfrm flipV="1">
            <a:off x="7786797" y="3739817"/>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55" name="直接连接符 271"/>
          <p:cNvCxnSpPr>
            <a:cxnSpLocks/>
          </p:cNvCxnSpPr>
          <p:nvPr>
            <p:custDataLst>
              <p:tags r:id="rId10"/>
            </p:custDataLst>
          </p:nvPr>
        </p:nvCxnSpPr>
        <p:spPr>
          <a:xfrm>
            <a:off x="7839734" y="3854839"/>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34" name="椭圆 272"/>
          <p:cNvSpPr/>
          <p:nvPr>
            <p:custDataLst>
              <p:tags r:id="rId11"/>
            </p:custDataLst>
          </p:nvPr>
        </p:nvSpPr>
        <p:spPr>
          <a:xfrm flipV="1">
            <a:off x="4009998" y="3614337"/>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57" name="直接连接符 273"/>
          <p:cNvCxnSpPr>
            <a:cxnSpLocks/>
          </p:cNvCxnSpPr>
          <p:nvPr>
            <p:custDataLst>
              <p:tags r:id="rId12"/>
            </p:custDataLst>
          </p:nvPr>
        </p:nvCxnSpPr>
        <p:spPr>
          <a:xfrm>
            <a:off x="4202792" y="4033909"/>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59" name="直接连接符 274"/>
          <p:cNvCxnSpPr>
            <a:cxnSpLocks/>
          </p:cNvCxnSpPr>
          <p:nvPr>
            <p:custDataLst>
              <p:tags r:id="rId13"/>
            </p:custDataLst>
          </p:nvPr>
        </p:nvCxnSpPr>
        <p:spPr>
          <a:xfrm>
            <a:off x="7130644" y="3721518"/>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36" name="椭圆 275"/>
          <p:cNvSpPr/>
          <p:nvPr>
            <p:custDataLst>
              <p:tags r:id="rId14"/>
            </p:custDataLst>
          </p:nvPr>
        </p:nvSpPr>
        <p:spPr>
          <a:xfrm flipV="1">
            <a:off x="7039149" y="3535259"/>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38" name="椭圆 276"/>
          <p:cNvSpPr/>
          <p:nvPr>
            <p:custDataLst>
              <p:tags r:id="rId15"/>
            </p:custDataLst>
          </p:nvPr>
        </p:nvSpPr>
        <p:spPr>
          <a:xfrm flipV="1">
            <a:off x="7080975" y="3577739"/>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40" name="椭圆 277"/>
          <p:cNvSpPr/>
          <p:nvPr>
            <p:custDataLst>
              <p:tags r:id="rId16"/>
            </p:custDataLst>
          </p:nvPr>
        </p:nvSpPr>
        <p:spPr>
          <a:xfrm flipV="1">
            <a:off x="3758386" y="4395969"/>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61" name="直接连接符 278"/>
          <p:cNvCxnSpPr>
            <a:cxnSpLocks/>
          </p:cNvCxnSpPr>
          <p:nvPr>
            <p:custDataLst>
              <p:tags r:id="rId17"/>
            </p:custDataLst>
          </p:nvPr>
        </p:nvCxnSpPr>
        <p:spPr>
          <a:xfrm>
            <a:off x="3811322" y="4510992"/>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2" name="椭圆 279"/>
          <p:cNvSpPr/>
          <p:nvPr>
            <p:custDataLst>
              <p:tags r:id="rId18"/>
            </p:custDataLst>
          </p:nvPr>
        </p:nvSpPr>
        <p:spPr>
          <a:xfrm flipV="1">
            <a:off x="8529217" y="4631897"/>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63" name="直接连接符 280"/>
          <p:cNvCxnSpPr>
            <a:cxnSpLocks/>
          </p:cNvCxnSpPr>
          <p:nvPr>
            <p:custDataLst>
              <p:tags r:id="rId19"/>
            </p:custDataLst>
          </p:nvPr>
        </p:nvCxnSpPr>
        <p:spPr>
          <a:xfrm>
            <a:off x="8659924" y="4924682"/>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4" name="椭圆 281"/>
          <p:cNvSpPr/>
          <p:nvPr>
            <p:custDataLst>
              <p:tags r:id="rId20"/>
            </p:custDataLst>
          </p:nvPr>
        </p:nvSpPr>
        <p:spPr>
          <a:xfrm flipV="1">
            <a:off x="4949133" y="4943635"/>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65" name="直接连接符 282"/>
          <p:cNvCxnSpPr>
            <a:cxnSpLocks/>
          </p:cNvCxnSpPr>
          <p:nvPr>
            <p:custDataLst>
              <p:tags r:id="rId21"/>
            </p:custDataLst>
          </p:nvPr>
        </p:nvCxnSpPr>
        <p:spPr>
          <a:xfrm>
            <a:off x="5109903" y="5322687"/>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6" name="图形 15"/>
          <p:cNvSpPr/>
          <p:nvPr>
            <p:custDataLst>
              <p:tags r:id="rId22"/>
            </p:custDataLst>
          </p:nvPr>
        </p:nvSpPr>
        <p:spPr>
          <a:xfrm>
            <a:off x="5016447" y="5013563"/>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48" name="图形 19"/>
          <p:cNvSpPr/>
          <p:nvPr>
            <p:custDataLst>
              <p:tags r:id="rId23"/>
            </p:custDataLst>
          </p:nvPr>
        </p:nvSpPr>
        <p:spPr>
          <a:xfrm>
            <a:off x="8597185" y="4705746"/>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50" name="图形 27"/>
          <p:cNvSpPr/>
          <p:nvPr>
            <p:custDataLst>
              <p:tags r:id="rId24"/>
            </p:custDataLst>
          </p:nvPr>
        </p:nvSpPr>
        <p:spPr>
          <a:xfrm>
            <a:off x="4113257" y="3738510"/>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52" name="任意多边形: 形状 286"/>
          <p:cNvSpPr/>
          <p:nvPr>
            <p:custDataLst>
              <p:tags r:id="rId25"/>
            </p:custDataLst>
          </p:nvPr>
        </p:nvSpPr>
        <p:spPr>
          <a:xfrm>
            <a:off x="5420988" y="3687534"/>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54" name="正文"/>
          <p:cNvSpPr txBox="1"/>
          <p:nvPr>
            <p:custDataLst>
              <p:tags r:id="rId26"/>
            </p:custDataLst>
          </p:nvPr>
        </p:nvSpPr>
        <p:spPr>
          <a:xfrm>
            <a:off x="608330" y="3760076"/>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深入研究初中生自主学习的心理机制，为进一步优化教学方法提供理论支持。</a:t>
            </a:r>
            <a:endParaRPr altLang="en-US" dirty="0" sz="1200" lang="zh-CN" spc="150">
              <a:solidFill>
                <a:schemeClr val="tx1">
                  <a:lumMod val="65000"/>
                  <a:lumOff val="35000"/>
                </a:schemeClr>
              </a:solidFill>
              <a:latin typeface="+mn-ea"/>
              <a:sym typeface="+mn-ea"/>
            </a:endParaRPr>
          </a:p>
        </p:txBody>
      </p:sp>
      <p:sp>
        <p:nvSpPr>
          <p:cNvPr id="1049756" name="正文"/>
          <p:cNvSpPr txBox="1"/>
          <p:nvPr>
            <p:custDataLst>
              <p:tags r:id="rId27"/>
            </p:custDataLst>
          </p:nvPr>
        </p:nvSpPr>
        <p:spPr>
          <a:xfrm>
            <a:off x="9419336" y="3760076"/>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结合现代信息技术手段，开发更多适合初中生自主学习的数字化资源。</a:t>
            </a:r>
            <a:endParaRPr altLang="en-US" dirty="0" sz="1200" lang="zh-CN" spc="150">
              <a:solidFill>
                <a:schemeClr val="tx1">
                  <a:lumMod val="65000"/>
                  <a:lumOff val="35000"/>
                </a:schemeClr>
              </a:solidFill>
              <a:latin typeface="+mn-ea"/>
              <a:sym typeface="+mn-ea"/>
            </a:endParaRPr>
          </a:p>
        </p:txBody>
      </p:sp>
      <p:sp>
        <p:nvSpPr>
          <p:cNvPr id="1049758" name="正文"/>
          <p:cNvSpPr txBox="1"/>
          <p:nvPr>
            <p:custDataLst>
              <p:tags r:id="rId28"/>
            </p:custDataLst>
          </p:nvPr>
        </p:nvSpPr>
        <p:spPr>
          <a:xfrm>
            <a:off x="7063330" y="1636730"/>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加强教师培训，提高教师对初中生自主学习能力培养的认识和实践能力。</a:t>
            </a:r>
            <a:endParaRPr altLang="en-US" dirty="0" sz="1200" lang="zh-CN" spc="150">
              <a:solidFill>
                <a:schemeClr val="tx1">
                  <a:lumMod val="65000"/>
                  <a:lumOff val="35000"/>
                </a:schemeClr>
              </a:solidFill>
              <a:latin typeface="+mn-ea"/>
              <a:sym typeface="+mn-ea"/>
            </a:endParaRPr>
          </a:p>
        </p:txBody>
      </p:sp>
      <p:sp>
        <p:nvSpPr>
          <p:cNvPr id="1049760" name="正文"/>
          <p:cNvSpPr txBox="1"/>
          <p:nvPr>
            <p:custDataLst>
              <p:tags r:id="rId29"/>
            </p:custDataLst>
          </p:nvPr>
        </p:nvSpPr>
        <p:spPr>
          <a:xfrm>
            <a:off x="2964336" y="1636730"/>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探索更多有效的初中生自主学习能力培养模式，并推广应用到实际教学中。</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94"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49796" name="文本占位符 2"/>
          <p:cNvSpPr>
            <a:spLocks noGrp="1"/>
          </p:cNvSpPr>
          <p:nvPr>
            <p:ph type="body" idx="2"/>
            <p:custDataLst>
              <p:tags r:id="rId2"/>
            </p:custDataLst>
          </p:nvPr>
        </p:nvSpPr>
        <p:spPr>
          <a:xfrm>
            <a:off x="1182370" y="4164965"/>
            <a:ext cx="1770380" cy="427355"/>
          </a:xfrm>
        </p:spPr>
        <p:txBody>
          <a:bodyPr/>
          <a:p>
            <a:r>
              <a:rPr altLang="en-US" lang="zh-CN"/>
              <a:t>汇报人：xxx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5*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5*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5*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5*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5*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5*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3"/>
  <p:tag name="KSO_WM_UNIT_TYPE" val="l_h_a"/>
  <p:tag name="KSO_WM_UNIT_ID" val="custom20230231_5*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5*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1"/>
  <p:tag name="KSO_WM_UNIT_TYPE" val="l_h_a"/>
  <p:tag name="KSO_WM_UNIT_ID" val="custom20230231_5*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5*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9"/>
  <p:tag name="KSO_WM_UNIT_TYPE" val="l_h_a"/>
  <p:tag name="KSO_WM_UNIT_ID" val="custom20230231_5*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5*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7"/>
  <p:tag name="KSO_WM_UNIT_TYPE" val="l_h_a"/>
  <p:tag name="KSO_WM_UNIT_ID" val="custom20230231_5*l_h_a*1_4_1"/>
  <p:tag name="KSO_WM_DIAGRAM_VERSION" val="3"/>
  <p:tag name="KSO_WM_UNIT_PRESET_TEXT" val="单击此处添加文本"/>
  <p:tag name="KSO_WM_DIAGRAM_COLOR_TRICK" val="1"/>
  <p:tag name="KSO_WM_DIAGRAM_COLOR_TEXT_CAN_REMOVE" val="n"/>
</p:tagLst>
</file>

<file path=ppt/tags/tag10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5*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5*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5*l_h_a*1_5_1"/>
  <p:tag name="KSO_WM_DIAGRAM_VERSION" val="3"/>
  <p:tag name="KSO_WM_UNIT_PRESET_TEXT" val="单击此处添加文本"/>
  <p:tag name="KSO_WM_DIAGRAM_COLOR_TRICK" val="1"/>
  <p:tag name="KSO_WM_DIAGRAM_COLOR_TEXT_CAN_REMOVE" val="n"/>
</p:tagLst>
</file>

<file path=ppt/tags/tag104.xml><?xml version="1.0" encoding="utf-8"?>
<p:tagLst xmlns:p="http://schemas.openxmlformats.org/presentationml/2006/main">
  <p:tag name="KSO_WM_SLIDE_ID" val="custom20230231_5"/>
  <p:tag name="KSO_WM_TEMPLATE_SUBCATEGORY" val="29"/>
  <p:tag name="KSO_WM_TEMPLATE_MASTER_TYPE" val="0"/>
  <p:tag name="KSO_WM_TEMPLATE_COLOR_TYPE" val="0"/>
  <p:tag name="KSO_WM_SLIDE_ITEM_CNT" val="5"/>
  <p:tag name="KSO_WM_SLIDE_INDEX" val="5"/>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0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4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42.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8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86.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3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23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6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29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296.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2023-12-31T13:19:52Z</dcterms:created>
  <dcterms:modified xsi:type="dcterms:W3CDTF">2023-12-31T13:19:52Z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c53ac1159a274b11b7b404952cbd44d8_21</vt:lpwstr>
  </property>
</Properties>
</file>