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93" r:id="rId1"/>
    <p:sldMasterId id="2147497630" r:id="rId2"/>
  </p:sldMasterIdLst>
  <p:notesMasterIdLst>
    <p:notesMasterId r:id="rId3"/>
  </p:notesMasterIdLst>
  <p:sldIdLst>
    <p:sldId id="6300" r:id="rId4"/>
    <p:sldId id="6304" r:id="rId5"/>
    <p:sldId id="6307" r:id="rId6"/>
    <p:sldId id="6310" r:id="rId7"/>
    <p:sldId id="6313" r:id="rId8"/>
    <p:sldId id="6316" r:id="rId9"/>
    <p:sldId id="6319" r:id="rId10"/>
    <p:sldId id="6322" r:id="rId11"/>
    <p:sldId id="6325" r:id="rId12"/>
    <p:sldId id="6328" r:id="rId13"/>
    <p:sldId id="6331" r:id="rId14"/>
    <p:sldId id="6334" r:id="rId15"/>
    <p:sldId id="6337" r:id="rId16"/>
    <p:sldId id="6340" r:id="rId17"/>
    <p:sldId id="6343" r:id="rId18"/>
    <p:sldId id="6346" r:id="rId19"/>
    <p:sldId id="6349" r:id="rId20"/>
    <p:sldId id="6352" r:id="rId21"/>
    <p:sldId id="6355" r:id="rId22"/>
    <p:sldId id="6358" r:id="rId23"/>
    <p:sldId id="6361" r:id="rId24"/>
    <p:sldId id="6364" r:id="rId25"/>
    <p:sldId id="6367" r:id="rId26"/>
    <p:sldId id="6370" r:id="rId27"/>
    <p:sldId id="6373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94" r:id="rId1"/>
    <p:sldLayoutId id="2147497595" r:id="rId2"/>
    <p:sldLayoutId id="2147497596" r:id="rId3"/>
    <p:sldLayoutId id="2147497597" r:id="rId4"/>
    <p:sldLayoutId id="2147497598" r:id="rId5"/>
    <p:sldLayoutId id="2147497599" r:id="rId6"/>
    <p:sldLayoutId id="2147497600" r:id="rId7"/>
    <p:sldLayoutId id="2147497601" r:id="rId8"/>
    <p:sldLayoutId id="2147497602" r:id="rId9"/>
    <p:sldLayoutId id="2147497603" r:id="rId10"/>
    <p:sldLayoutId id="21474976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31" r:id="rId1"/>
    <p:sldLayoutId id="2147497632" r:id="rId2"/>
    <p:sldLayoutId id="2147497633" r:id="rId3"/>
    <p:sldLayoutId id="2147497634" r:id="rId4"/>
    <p:sldLayoutId id="2147497635" r:id="rId5"/>
    <p:sldLayoutId id="2147497636" r:id="rId6"/>
    <p:sldLayoutId id="2147497637" r:id="rId7"/>
    <p:sldLayoutId id="2147497638" r:id="rId8"/>
    <p:sldLayoutId id="2147497639" r:id="rId9"/>
    <p:sldLayoutId id="2147497640" r:id="rId10"/>
    <p:sldLayoutId id="21474976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tags" Target="../tags/tag224.xml"/><Relationship Id="rId22" Type="http://schemas.openxmlformats.org/officeDocument/2006/relationships/tags" Target="../tags/tag225.xml"/><Relationship Id="rId23" Type="http://schemas.openxmlformats.org/officeDocument/2006/relationships/tags" Target="../tags/tag226.xml"/><Relationship Id="rId24" Type="http://schemas.openxmlformats.org/officeDocument/2006/relationships/tags" Target="../tags/tag227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小学社团与课外活动的管理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社团与课外活动的定义和意义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社团的组织与管理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课外活动的策划与实施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社团与课外活动的评价与改进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社团与课外活动的安全保障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社团与课外活动的资源利用与拓展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社团与课外活动的定义和意义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社团与课外活动的定义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社团：学生自愿参加、自我管理、自主发展的组织，旨在培养学生的兴趣爱好和组织协调能力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课外活动：学校组织的各类活动，旨在丰富学生的课余生活，提高学生的综合素质和创新能力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社团与课外活动的意义</a:t>
            </a:r>
            <a:endParaRPr altLang="en-US" lang="zh-CN"/>
          </a:p>
        </p:txBody>
      </p:sp>
      <p:sp>
        <p:nvSpPr>
          <p:cNvPr id="10489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培养学生的兴趣爱好和特长，促进个性发展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增强学生的社交能力和团队合作精神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丰富学生的课余生活，提高综合素质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为学生提供展示自我和发挥创造力的平台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社团的组织与管理</a:t>
            </a:r>
            <a:endParaRPr altLang="en-US" lang="zh-CN"/>
          </a:p>
        </p:txBody>
      </p:sp>
      <p:sp>
        <p:nvSpPr>
          <p:cNvPr id="10490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社团的分类与特点</a:t>
            </a:r>
            <a:endParaRPr altLang="en-US" lang="zh-CN"/>
          </a:p>
        </p:txBody>
      </p:sp>
      <p:sp>
        <p:nvSpPr>
          <p:cNvPr id="10491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学术类社团：以学术研究、探索和交流为主要目的，如数学社、文学社等。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艺术类社团：以艺术创作、表演和欣赏为主要目的，如舞蹈社、合唱团等。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体育类社团：以体育运动、健身和竞技为主要目的，如篮球社、足球队等。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科技类社团：以科技创新、探索和实践为主要目的，如机器人社、科学探索社等。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社团的组织形式</a:t>
            </a:r>
            <a:endParaRPr altLang="en-US" lang="zh-CN"/>
          </a:p>
        </p:txBody>
      </p:sp>
      <p:sp>
        <p:nvSpPr>
          <p:cNvPr id="10491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成员招募：通过发布招募信息、面试选拔等程序，确保社团成员的素质和能力。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组织结构：包括主席团、秘书处、外联部等部门，各部门分工明确，协同工作。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培训与指导：针对不同部门和成员需求，开展专业培训和指导，提高社团整体水平。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社团活动：定期组织各类活动，增强社团凝聚力，提高成员的参与度和满意度。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社团的管理制度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社团活动的策划和组织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社团的章程和规定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社团成员的招募和选拔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社团经费的使用和管理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课外活动的策划与实施</a:t>
            </a:r>
            <a:endParaRPr altLang="en-US" lang="zh-CN"/>
          </a:p>
        </p:txBody>
      </p:sp>
      <p:sp>
        <p:nvSpPr>
          <p:cNvPr id="10492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课外活动的目标与原则</a:t>
            </a:r>
            <a:endParaRPr altLang="en-US" lang="zh-CN"/>
          </a:p>
        </p:txBody>
      </p:sp>
      <p:sp>
        <p:nvSpPr>
          <p:cNvPr id="1049342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目标：培养学生的兴趣爱好和特长，促进学生的全面发展。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原则：安全性原则，教育性原则，趣味性原则，实践性原则。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课外活动的策划流程</a:t>
            </a:r>
            <a:endParaRPr altLang="en-US" lang="zh-CN"/>
          </a:p>
        </p:txBody>
      </p:sp>
      <p:sp>
        <p:nvSpPr>
          <p:cNvPr id="1049394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确定活动目标：明确活动目的和预期效果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制定活动计划：包括时间、地点、参与人员、活动内容等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宣传推广：通过各种渠道进行宣传，吸引学生参与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活动筹备：准备所需物资和场地，协调各方面资源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活动执行：确保活动按照计划顺利进行，处理突发情况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活动评估：对活动效果进行评估，总结经验教训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课外活动的实施与管理</a:t>
            </a:r>
            <a:endParaRPr altLang="en-US" lang="zh-CN"/>
          </a:p>
        </p:txBody>
      </p:sp>
      <p:sp>
        <p:nvSpPr>
          <p:cNvPr id="1049446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确定活动目标：确保活动与社团宗旨和目标相符合，有助于提高学生的兴趣和技能。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10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活动筹备：根据活动计划，做好物资准备、场地布置等工作，确保活动所需物资齐全、场地安全。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制定活动计划：包括时间、地点、参与人员、活动流程等安排，确保活动的顺利进行。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活动组织与实施：确保活动按照计划顺利进行，注意安全措施的落实，及时处理突发情况。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10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发布活动通知：通过学校公告栏、班级微信群等多种渠道，及时发布活动通知，确保学生和家长知晓。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88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10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活动总结与反思：活动结束后，及时总结经验教训，反思活动组织过程中的不足之处，为今后的活动提供借鉴。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社团与课外活动的评价与改进</a:t>
            </a:r>
            <a:endParaRPr altLang="en-US" lang="zh-CN"/>
          </a:p>
        </p:txBody>
      </p:sp>
      <p:sp>
        <p:nvSpPr>
          <p:cNvPr id="10495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评价标准与方法</a:t>
            </a:r>
            <a:endParaRPr altLang="en-US" lang="zh-CN"/>
          </a:p>
        </p:txBody>
      </p:sp>
      <p:sp>
        <p:nvSpPr>
          <p:cNvPr id="104958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活动的创新性和可持续性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活动的效果和影响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学生的参与度和满意度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改进措施与发展方向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创新活动：鼓励社团和课外活动创新，提高活动的吸引力和参与度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定期评估：对社团和课外活动进行定期评估，发现问题并及时改进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资源整合：整合校内外的资源，为社团和课外活动提供更好的支持和保障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培养人才：加强对社团和课外活动的管理和指导，培养更多的人才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社团与课外活动的安全保障</a:t>
            </a:r>
            <a:endParaRPr altLang="en-US" lang="zh-CN"/>
          </a:p>
        </p:txBody>
      </p:sp>
      <p:sp>
        <p:nvSpPr>
          <p:cNvPr id="10497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安全管理制度的建立与执行</a:t>
            </a:r>
            <a:endParaRPr altLang="en-US" lang="zh-CN"/>
          </a:p>
        </p:txBody>
      </p:sp>
      <p:sp>
        <p:nvSpPr>
          <p:cNvPr id="10497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制定安全管理制度：明确安全责任、安全操作规程和安全教育内容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定期检查与维护：对场地、器材、设备进行定期检查与维护，确保安全可靠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安全教育：开展安全教育活动，提高师生安全意识和自我保护能力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应急预案：制定应急预案，明确应急组织、通讯联络和救援程序，确保在紧急情况下能够迅速有效地进行处置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安全教育的内容与方法</a:t>
            </a:r>
            <a:endParaRPr altLang="en-US" lang="zh-CN"/>
          </a:p>
        </p:txBody>
      </p:sp>
      <p:sp>
        <p:nvSpPr>
          <p:cNvPr id="10497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社团与课外活动安全教育的重要性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安全教育的基本内容：防火、防溺水、交通安全等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安全教育的方法：定期开展安全教育讲座、组织安全演练等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安全教育的实施：学校、家长、学生共同参与，形成安全教育合力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安全事故的预防与处理</a:t>
            </a:r>
            <a:endParaRPr altLang="en-US" lang="zh-CN"/>
          </a:p>
        </p:txBody>
      </p:sp>
      <p:sp>
        <p:nvSpPr>
          <p:cNvPr id="10498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定期进行安全检查和隐患排查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制定安全管理制度和应急预案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加强安全教育和培训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及时处理突发安全事故并总结经验教训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社团与课外活动的资源利用与拓展</a:t>
            </a:r>
            <a:endParaRPr altLang="en-US" lang="zh-CN"/>
          </a:p>
        </p:txBody>
      </p:sp>
      <p:sp>
        <p:nvSpPr>
          <p:cNvPr id="10499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资源整合与利用的策略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充分利用校内资源：如图书馆、体育设施等，为社团和课外活动提供支持。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发掘社会资源：与社区、企业等合作，拓展活动内容，丰富学生体验。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共享资源：与其他学校或组织合作，共同开展活动，提高资源利用效率。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创新资源利用方式：如利用网络平台、多媒体资源等，丰富活动形式和内容。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拓展资源的途径与方法</a:t>
            </a:r>
            <a:endParaRPr altLang="en-US" lang="zh-CN"/>
          </a:p>
        </p:txBody>
      </p:sp>
      <p:sp>
        <p:nvSpPr>
          <p:cNvPr id="10500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开发校内资源：利用学校内部设施和场地，开展各种形式的社团与课外活动，如体育比赛、文艺演出等。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利用网络资源：通过互联网获取各种社团与课外活动的信息和资源，如在线课程、学习网站等。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寻求社会支持：与社区、企业等合作，争取资金、场地和人员支持，共同开展社团与课外活动。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开展交流合作：与其他学校、组织进行交流合作，共享资源、共同发展。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资源共享与优化配置</a:t>
            </a:r>
            <a:endParaRPr altLang="en-US" lang="zh-CN"/>
          </a:p>
        </p:txBody>
      </p:sp>
      <p:sp>
        <p:nvSpPr>
          <p:cNvPr id="1050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社团与课外活动资源共享的意义：提高资源利用效率，促进资源优化配置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资源共享的方式：校内资源共享、校际资源共享、社会资源共享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资源优化配置的方法：根据需求合理分配资源，提高资源利用效率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资源共享与优化配置的实践案例：某小学通过资源共享与优化配置，提高了社团与课外活动的效果和质量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6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29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2024-01-05T09:00:56Z</dcterms:created>
  <dcterms:modified xsi:type="dcterms:W3CDTF">2024-01-05T09:00:56Z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b4d70699c03040e3ac0a164c09b4649e_21</vt:lpwstr>
  </property>
</Properties>
</file>