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742" r:id="rId1"/>
    <p:sldMasterId id="2147486779" r:id="rId2"/>
  </p:sldMasterIdLst>
  <p:notesMasterIdLst>
    <p:notesMasterId r:id="rId3"/>
  </p:notesMasterIdLst>
  <p:sldIdLst>
    <p:sldId id="1601" r:id="rId4"/>
    <p:sldId id="1604" r:id="rId5"/>
    <p:sldId id="1607" r:id="rId6"/>
    <p:sldId id="1610" r:id="rId7"/>
    <p:sldId id="1613" r:id="rId8"/>
    <p:sldId id="1616" r:id="rId9"/>
    <p:sldId id="1619" r:id="rId10"/>
    <p:sldId id="1622" r:id="rId11"/>
    <p:sldId id="1625" r:id="rId12"/>
    <p:sldId id="1628" r:id="rId13"/>
    <p:sldId id="1631" r:id="rId14"/>
    <p:sldId id="1634" r:id="rId15"/>
    <p:sldId id="1637" r:id="rId16"/>
    <p:sldId id="1640" r:id="rId17"/>
    <p:sldId id="1643" r:id="rId18"/>
    <p:sldId id="1646" r:id="rId19"/>
    <p:sldId id="1649" r:id="rId20"/>
    <p:sldId id="1652" r:id="rId21"/>
    <p:sldId id="1655" r:id="rId22"/>
    <p:sldId id="1658" r:id="rId23"/>
    <p:sldId id="1661" r:id="rId24"/>
    <p:sldId id="1664" r:id="rId25"/>
    <p:sldId id="1667" r:id="rId26"/>
    <p:sldId id="1670" r:id="rId27"/>
    <p:sldId id="1673" r:id="rId28"/>
    <p:sldId id="1676" r:id="rId29"/>
    <p:sldId id="1679"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743" r:id="rId1"/>
    <p:sldLayoutId id="2147486744" r:id="rId2"/>
    <p:sldLayoutId id="2147486745" r:id="rId3"/>
    <p:sldLayoutId id="2147486746" r:id="rId4"/>
    <p:sldLayoutId id="2147486747" r:id="rId5"/>
    <p:sldLayoutId id="2147486748" r:id="rId6"/>
    <p:sldLayoutId id="2147486749" r:id="rId7"/>
    <p:sldLayoutId id="2147486750" r:id="rId8"/>
    <p:sldLayoutId id="2147486751" r:id="rId9"/>
    <p:sldLayoutId id="2147486752" r:id="rId10"/>
    <p:sldLayoutId id="214748675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780" r:id="rId1"/>
    <p:sldLayoutId id="2147486781" r:id="rId2"/>
    <p:sldLayoutId id="2147486782" r:id="rId3"/>
    <p:sldLayoutId id="2147486783" r:id="rId4"/>
    <p:sldLayoutId id="2147486784" r:id="rId5"/>
    <p:sldLayoutId id="2147486785" r:id="rId6"/>
    <p:sldLayoutId id="2147486786" r:id="rId7"/>
    <p:sldLayoutId id="2147486787" r:id="rId8"/>
    <p:sldLayoutId id="2147486788" r:id="rId9"/>
    <p:sldLayoutId id="2147486789" r:id="rId10"/>
    <p:sldLayoutId id="2147486790" r:id="rId11"/>
  </p:sldLayoutIdLs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tags" Target="../tags/tag333.xml"/><Relationship Id="rId14" Type="http://schemas.openxmlformats.org/officeDocument/2006/relationships/tags" Target="../tags/tag334.xml"/><Relationship Id="rId15" Type="http://schemas.openxmlformats.org/officeDocument/2006/relationships/tags" Target="../tags/tag335.xml"/><Relationship Id="rId16" Type="http://schemas.openxmlformats.org/officeDocument/2006/relationships/tags" Target="../tags/tag336.xml"/><Relationship Id="rId17" Type="http://schemas.openxmlformats.org/officeDocument/2006/relationships/tags" Target="../tags/tag337.xml"/><Relationship Id="rId18" Type="http://schemas.openxmlformats.org/officeDocument/2006/relationships/tags" Target="../tags/tag338.xml"/><Relationship Id="rId19" Type="http://schemas.openxmlformats.org/officeDocument/2006/relationships/tags" Target="../tags/tag339.xml"/><Relationship Id="rId20" Type="http://schemas.openxmlformats.org/officeDocument/2006/relationships/tags" Target="../tags/tag340.xml"/><Relationship Id="rId21" Type="http://schemas.openxmlformats.org/officeDocument/2006/relationships/tags" Target="../tags/tag341.xml"/><Relationship Id="rId22" Type="http://schemas.openxmlformats.org/officeDocument/2006/relationships/tags" Target="../tags/tag342.xml"/><Relationship Id="rId23" Type="http://schemas.openxmlformats.org/officeDocument/2006/relationships/tags" Target="../tags/tag343.xml"/><Relationship Id="rId24" Type="http://schemas.openxmlformats.org/officeDocument/2006/relationships/tags" Target="../tags/tag344.xml"/><Relationship Id="rId25" Type="http://schemas.openxmlformats.org/officeDocument/2006/relationships/tags" Target="../tags/tag345.xml"/><Relationship Id="rId26" Type="http://schemas.openxmlformats.org/officeDocument/2006/relationships/tags" Target="../tags/tag346.xml"/><Relationship Id="rId27" Type="http://schemas.openxmlformats.org/officeDocument/2006/relationships/tags" Target="../tags/tag347.xml"/><Relationship Id="rId28" Type="http://schemas.openxmlformats.org/officeDocument/2006/relationships/tags" Target="../tags/tag348.xml"/><Relationship Id="rId29" Type="http://schemas.openxmlformats.org/officeDocument/2006/relationships/tags" Target="../tags/tag349.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游戏化教学在小学教育中的应用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474970" y="1788795"/>
            <a:ext cx="1568767" cy="808790"/>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493247" y="2160717"/>
            <a:ext cx="3803938" cy="402873"/>
          </a:xfrm>
          <a:prstGeom prst="rect"/>
          <a:noFill/>
        </p:spPr>
        <p:txBody>
          <a:bodyPr anchor="b" bIns="0" lIns="0" rIns="0" rtlCol="0" tIns="0" wrap="square">
            <a:normAutofit/>
          </a:bodyPr>
          <a:p>
            <a:pPr>
              <a:lnSpc>
                <a:spcPct val="100000"/>
              </a:lnSpc>
            </a:pPr>
            <a:r>
              <a:rPr altLang="en-US" b="1" dirty="0" sz="1400" kern="0" lang="zh-CN" spc="100">
                <a:effectLst/>
                <a:latin typeface="+中文标题" charset="0"/>
                <a:ea typeface="+mj-ea"/>
              </a:rPr>
              <a:t>游戏化教学的概念和理论基础</a:t>
            </a:r>
            <a:endParaRPr altLang="en-US" b="1" dirty="0" sz="1400" kern="0" lang="zh-CN" spc="100">
              <a:effectLst/>
              <a:latin typeface="+中文标题" charset="0"/>
              <a:ea typeface="+mj-ea"/>
            </a:endParaRPr>
          </a:p>
        </p:txBody>
      </p:sp>
      <p:cxnSp>
        <p:nvCxnSpPr>
          <p:cNvPr id="3145741" name="直接箭头连接符 36"/>
          <p:cNvCxnSpPr>
            <a:cxnSpLocks/>
          </p:cNvCxnSpPr>
          <p:nvPr>
            <p:custDataLst>
              <p:tags r:id="rId5"/>
            </p:custDataLst>
          </p:nvPr>
        </p:nvCxnSpPr>
        <p:spPr>
          <a:xfrm>
            <a:off x="5530308" y="2623970"/>
            <a:ext cx="399705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6087137" y="2616327"/>
            <a:ext cx="1568808"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6096275" y="3024918"/>
            <a:ext cx="3804037" cy="403008"/>
          </a:xfrm>
          <a:prstGeom prst="rect"/>
          <a:noFill/>
        </p:spPr>
        <p:txBody>
          <a:bodyPr anchor="b" bIns="0" lIns="0" rIns="0" rtlCol="0" tIns="0" wrap="square">
            <a:normAutofit/>
          </a:bodyPr>
          <a:p>
            <a:pPr>
              <a:lnSpc>
                <a:spcPct val="100000"/>
              </a:lnSpc>
            </a:pPr>
            <a:r>
              <a:rPr altLang="en-US" b="1" dirty="0" sz="1400" kern="0" lang="zh-CN" spc="100">
                <a:effectLst/>
                <a:latin typeface="+中文标题" charset="0"/>
                <a:ea typeface="+mj-ea"/>
              </a:rPr>
              <a:t>游戏化教学在小学教育中的应用模式</a:t>
            </a:r>
            <a:endParaRPr altLang="en-US" b="1" dirty="0" sz="1400" kern="0" lang="zh-CN" spc="100">
              <a:effectLst/>
              <a:latin typeface="+中文标题" charset="0"/>
              <a:ea typeface="+mj-ea"/>
            </a:endParaRPr>
          </a:p>
        </p:txBody>
      </p:sp>
      <p:cxnSp>
        <p:nvCxnSpPr>
          <p:cNvPr id="3145743" name="直接箭头连接符 33"/>
          <p:cNvCxnSpPr>
            <a:cxnSpLocks/>
          </p:cNvCxnSpPr>
          <p:nvPr>
            <p:custDataLst>
              <p:tags r:id="rId8"/>
            </p:custDataLst>
          </p:nvPr>
        </p:nvCxnSpPr>
        <p:spPr>
          <a:xfrm>
            <a:off x="6133338" y="3488327"/>
            <a:ext cx="3997161"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657613" y="3473736"/>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657613" y="3882327"/>
            <a:ext cx="3803482" cy="403008"/>
          </a:xfrm>
          <a:prstGeom prst="rect"/>
          <a:noFill/>
        </p:spPr>
        <p:txBody>
          <a:bodyPr anchor="b" bIns="0" lIns="0" rIns="0" rtlCol="0" tIns="0" wrap="square">
            <a:normAutofit/>
          </a:bodyPr>
          <a:p>
            <a:pPr>
              <a:lnSpc>
                <a:spcPct val="100000"/>
              </a:lnSpc>
            </a:pPr>
            <a:r>
              <a:rPr altLang="en-US" b="1" dirty="0" sz="1400" kern="0" lang="zh-CN" spc="100">
                <a:effectLst/>
                <a:latin typeface="+中文标题" charset="0"/>
                <a:ea typeface="+mj-ea"/>
              </a:rPr>
              <a:t>游戏化教学在小学教育中的实践案例</a:t>
            </a:r>
            <a:endParaRPr altLang="en-US" b="1" dirty="0" sz="1400" kern="0" lang="zh-CN" spc="100">
              <a:effectLst/>
              <a:latin typeface="+中文标题" charset="0"/>
              <a:ea typeface="+mj-ea"/>
            </a:endParaRPr>
          </a:p>
        </p:txBody>
      </p:sp>
      <p:cxnSp>
        <p:nvCxnSpPr>
          <p:cNvPr id="3145745" name="直接箭头连接符 30"/>
          <p:cNvCxnSpPr>
            <a:cxnSpLocks/>
          </p:cNvCxnSpPr>
          <p:nvPr>
            <p:custDataLst>
              <p:tags r:id="rId11"/>
            </p:custDataLst>
          </p:nvPr>
        </p:nvCxnSpPr>
        <p:spPr>
          <a:xfrm>
            <a:off x="6694670" y="4345736"/>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7237818" y="4331840"/>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7237818" y="4740431"/>
            <a:ext cx="3803482" cy="403008"/>
          </a:xfrm>
          <a:prstGeom prst="rect"/>
          <a:noFill/>
        </p:spPr>
        <p:txBody>
          <a:bodyPr anchor="b" bIns="0" lIns="0" rIns="0" rtlCol="0" tIns="0" wrap="square">
            <a:normAutofit/>
          </a:bodyPr>
          <a:p>
            <a:pPr>
              <a:lnSpc>
                <a:spcPct val="100000"/>
              </a:lnSpc>
            </a:pPr>
            <a:r>
              <a:rPr altLang="en-US" b="1" dirty="0" sz="1400" kern="0" lang="zh-CN" spc="100">
                <a:effectLst/>
                <a:latin typeface="+中文标题" charset="0"/>
                <a:ea typeface="+mj-ea"/>
              </a:rPr>
              <a:t>游戏化教学在小学教育中的效果评估</a:t>
            </a:r>
            <a:endParaRPr altLang="en-US" b="1" dirty="0" sz="1400" kern="0" lang="zh-CN" spc="100">
              <a:effectLst/>
              <a:latin typeface="+中文标题" charset="0"/>
              <a:ea typeface="+mj-ea"/>
            </a:endParaRPr>
          </a:p>
        </p:txBody>
      </p:sp>
      <p:cxnSp>
        <p:nvCxnSpPr>
          <p:cNvPr id="3145747" name="直接箭头连接符 27"/>
          <p:cNvCxnSpPr>
            <a:cxnSpLocks/>
          </p:cNvCxnSpPr>
          <p:nvPr>
            <p:custDataLst>
              <p:tags r:id="rId14"/>
            </p:custDataLst>
          </p:nvPr>
        </p:nvCxnSpPr>
        <p:spPr>
          <a:xfrm>
            <a:off x="7274875" y="5203840"/>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870136" y="5246919"/>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870136" y="5655510"/>
            <a:ext cx="3803482" cy="403008"/>
          </a:xfrm>
          <a:prstGeom prst="rect"/>
          <a:noFill/>
        </p:spPr>
        <p:txBody>
          <a:bodyPr anchor="b" bIns="0" lIns="0" rIns="0" rtlCol="0" tIns="0" wrap="square">
            <a:normAutofit fontScale="57143"/>
          </a:bodyPr>
          <a:p>
            <a:pPr>
              <a:lnSpc>
                <a:spcPct val="100000"/>
              </a:lnSpc>
            </a:pPr>
            <a:r>
              <a:rPr altLang="en-US" b="1" dirty="0" sz="2800" kern="0" lang="zh-CN" spc="100">
                <a:effectLst/>
                <a:latin typeface="+中文标题" charset="0"/>
                <a:ea typeface="+mj-ea"/>
              </a:rPr>
              <a:t>游戏化教学在小学教育中的挑战与对策</a:t>
            </a:r>
            <a:endParaRPr altLang="en-US" b="1" dirty="0" sz="2800" kern="0" lang="zh-CN" spc="100">
              <a:effectLst/>
              <a:latin typeface="+中文标题" charset="0"/>
              <a:ea typeface="+mj-ea"/>
            </a:endParaRPr>
          </a:p>
        </p:txBody>
      </p:sp>
      <p:cxnSp>
        <p:nvCxnSpPr>
          <p:cNvPr id="3145749" name="直接箭头连接符 18"/>
          <p:cNvCxnSpPr>
            <a:cxnSpLocks/>
          </p:cNvCxnSpPr>
          <p:nvPr>
            <p:custDataLst>
              <p:tags r:id="rId17"/>
            </p:custDataLst>
          </p:nvPr>
        </p:nvCxnSpPr>
        <p:spPr>
          <a:xfrm>
            <a:off x="7907193" y="6118919"/>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0"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游戏化教学的概念和理论基础</a:t>
            </a:r>
            <a:endParaRPr altLang="en-US" dirty="0" lang="zh-CN">
              <a:solidFill>
                <a:schemeClr val="lt1">
                  <a:lumMod val="100000"/>
                </a:schemeClr>
              </a:solidFill>
            </a:endParaRPr>
          </a:p>
        </p:txBody>
      </p:sp>
      <p:sp>
        <p:nvSpPr>
          <p:cNvPr id="1048932"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4" name="标题 1"/>
          <p:cNvSpPr>
            <a:spLocks noGrp="1"/>
          </p:cNvSpPr>
          <p:nvPr>
            <p:ph type="title"/>
          </p:nvPr>
        </p:nvSpPr>
        <p:spPr/>
        <p:txBody>
          <a:bodyPr/>
          <a:p>
            <a:r>
              <a:rPr altLang="en-US" lang="zh-CN"/>
              <a:t>游戏化教学的定义和内涵</a:t>
            </a:r>
            <a:endParaRPr altLang="en-US" lang="zh-CN"/>
          </a:p>
        </p:txBody>
      </p:sp>
      <p:sp>
        <p:nvSpPr>
          <p:cNvPr id="104897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游戏化教学是一种将游戏元素和机制融入教学过程的方法，以提高学生的学习积极性和参与度。</a:t>
            </a:r>
            <a:endParaRPr altLang="en-US" dirty="0" lang="zh-CN" spc="150">
              <a:solidFill>
                <a:schemeClr val="tx1">
                  <a:lumMod val="85000"/>
                  <a:lumOff val="15000"/>
                </a:schemeClr>
              </a:solidFill>
              <a:latin typeface="+mn-ea"/>
              <a:sym typeface="+mn-ea"/>
            </a:endParaRPr>
          </a:p>
        </p:txBody>
      </p:sp>
      <p:sp>
        <p:nvSpPr>
          <p:cNvPr id="104898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游戏化教学的理论基础包括认知心理学、教育游戏理论和建构主义理论等，强调学生的主动性和探究性学习。</a:t>
            </a:r>
            <a:endParaRPr altLang="en-US" dirty="0" lang="zh-CN" spc="150">
              <a:solidFill>
                <a:schemeClr val="tx1">
                  <a:lumMod val="85000"/>
                  <a:lumOff val="15000"/>
                </a:schemeClr>
              </a:solidFill>
              <a:latin typeface="+mn-ea"/>
              <a:sym typeface="+mn-ea"/>
            </a:endParaRPr>
          </a:p>
        </p:txBody>
      </p:sp>
      <p:sp>
        <p:nvSpPr>
          <p:cNvPr id="104898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游戏化教学的定义包括广义和狭义两个方面。广义上，游戏化教学是指将游戏元素、机制和方法应用于教育领域；狭义上，游戏化教学是指利用电子游戏进行教育活动。</a:t>
            </a:r>
            <a:endParaRPr altLang="en-US" dirty="0" sz="2000" lang="zh-CN" spc="150">
              <a:solidFill>
                <a:schemeClr val="tx1">
                  <a:lumMod val="85000"/>
                  <a:lumOff val="15000"/>
                </a:schemeClr>
              </a:solidFill>
              <a:latin typeface="+mn-ea"/>
              <a:sym typeface="+mn-ea"/>
            </a:endParaRPr>
          </a:p>
        </p:txBody>
      </p:sp>
      <p:sp>
        <p:nvSpPr>
          <p:cNvPr id="104899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游戏化教学的内涵包括游戏元素、机制、方法和目标等方面，旨在创造有趣、互动和具有挑战性的学习环境，激发学生的学习兴趣和动力。</a:t>
            </a:r>
            <a:endParaRPr altLang="en-US" dirty="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相关理论依据</a:t>
            </a:r>
            <a:endParaRPr altLang="en-US" lang="zh-CN"/>
          </a:p>
        </p:txBody>
      </p:sp>
      <p:sp>
        <p:nvSpPr>
          <p:cNvPr id="104903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认知主义学习理论：强调学习是有意义的心理过程，游戏化教学能够激发学生的学习兴趣和主动性，促进知识的有意义学习。</a:t>
            </a:r>
            <a:endParaRPr altLang="en-US" dirty="0" sz="1200" lang="zh-CN" spc="150">
              <a:solidFill>
                <a:schemeClr val="tx1">
                  <a:lumMod val="85000"/>
                  <a:lumOff val="15000"/>
                </a:schemeClr>
              </a:solidFill>
              <a:latin typeface="+mn-ea"/>
              <a:sym typeface="+mn-ea"/>
            </a:endParaRPr>
          </a:p>
        </p:txBody>
      </p:sp>
      <p:sp>
        <p:nvSpPr>
          <p:cNvPr id="104904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建构主义学习理论：认为知识是学习者主动建构的，游戏化教学能够提供真实的、有意义的学习情境，帮助学生通过游戏实践来建构知识。</a:t>
            </a:r>
            <a:endParaRPr altLang="en-US" dirty="0" sz="1200" lang="zh-CN" spc="150">
              <a:solidFill>
                <a:schemeClr val="tx1">
                  <a:lumMod val="85000"/>
                  <a:lumOff val="15000"/>
                </a:schemeClr>
              </a:solidFill>
              <a:latin typeface="+mn-ea"/>
              <a:sym typeface="+mn-ea"/>
            </a:endParaRPr>
          </a:p>
        </p:txBody>
      </p:sp>
      <p:sp>
        <p:nvSpPr>
          <p:cNvPr id="104904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多元智力理论：认为人的智力是多元的，游戏化教学能够通过多种形式的智力活动，帮助学生发现和发展自己的优势智力领域。</a:t>
            </a:r>
            <a:endParaRPr altLang="en-US" dirty="0" sz="1200" lang="zh-CN" spc="150">
              <a:solidFill>
                <a:schemeClr val="tx1">
                  <a:lumMod val="85000"/>
                  <a:lumOff val="15000"/>
                </a:schemeClr>
              </a:solidFill>
              <a:latin typeface="+mn-ea"/>
              <a:sym typeface="+mn-ea"/>
            </a:endParaRPr>
          </a:p>
        </p:txBody>
      </p:sp>
      <p:sp>
        <p:nvSpPr>
          <p:cNvPr id="104905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教育心理学：认为小学生处于身心发展的关键期，游戏化教学能够适应小学生的心理发展特点，提高学习效果和兴趣。</a:t>
            </a:r>
            <a:endParaRPr altLang="en-US" dirty="0" sz="1200" lang="zh-CN" spc="150">
              <a:solidFill>
                <a:schemeClr val="tx1">
                  <a:lumMod val="85000"/>
                  <a:lumOff val="15000"/>
                </a:schemeClr>
              </a:solidFill>
              <a:latin typeface="+mn-ea"/>
              <a:sym typeface="+mn-ea"/>
            </a:endParaRPr>
          </a:p>
        </p:txBody>
      </p:sp>
      <p:sp>
        <p:nvSpPr>
          <p:cNvPr id="104905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98" name="标题 1"/>
          <p:cNvSpPr>
            <a:spLocks noGrp="1"/>
          </p:cNvSpPr>
          <p:nvPr>
            <p:ph type="title"/>
          </p:nvPr>
        </p:nvSpPr>
        <p:spPr/>
        <p:txBody>
          <a:bodyPr/>
          <a:p>
            <a:r>
              <a:rPr altLang="en-US" lang="zh-CN"/>
              <a:t>游戏化教学的优势和局限性</a:t>
            </a:r>
            <a:endParaRPr altLang="en-US" lang="zh-CN"/>
          </a:p>
        </p:txBody>
      </p:sp>
      <p:sp>
        <p:nvSpPr>
          <p:cNvPr id="1049100" name="任意多边形 20"/>
          <p:cNvSpPr/>
          <p:nvPr>
            <p:custDataLst>
              <p:tags r:id="rId1"/>
            </p:custDataLst>
          </p:nvPr>
        </p:nvSpPr>
        <p:spPr>
          <a:xfrm rot="2700000">
            <a:off x="4191283"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2" name="文本框 24"/>
          <p:cNvSpPr txBox="1"/>
          <p:nvPr>
            <p:custDataLst>
              <p:tags r:id="rId2"/>
            </p:custDataLst>
          </p:nvPr>
        </p:nvSpPr>
        <p:spPr bwMode="auto">
          <a:xfrm>
            <a:off x="3833407"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优势：提高学习兴趣和参与度，促进知识理解和记忆，培养团队协作和创新能力</a:t>
            </a:r>
            <a:endParaRPr altLang="en-US" dirty="0" sz="2000" lang="zh-CN" spc="150">
              <a:solidFill>
                <a:schemeClr val="tx1">
                  <a:lumMod val="75000"/>
                  <a:lumOff val="25000"/>
                </a:schemeClr>
              </a:solidFill>
              <a:latin typeface="+mn-ea"/>
              <a:sym typeface="+mn-ea"/>
            </a:endParaRPr>
          </a:p>
        </p:txBody>
      </p:sp>
      <p:sp>
        <p:nvSpPr>
          <p:cNvPr id="1049104" name="矩形 42"/>
          <p:cNvSpPr/>
          <p:nvPr>
            <p:custDataLst>
              <p:tags r:id="rId3"/>
            </p:custDataLst>
          </p:nvPr>
        </p:nvSpPr>
        <p:spPr>
          <a:xfrm>
            <a:off x="3966540" y="2732633"/>
            <a:ext cx="1742901" cy="123424"/>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6" name="任意多边形 18"/>
          <p:cNvSpPr/>
          <p:nvPr>
            <p:custDataLst>
              <p:tags r:id="rId4"/>
            </p:custDataLst>
          </p:nvPr>
        </p:nvSpPr>
        <p:spPr>
          <a:xfrm rot="5400000">
            <a:off x="6708937"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8" name="文本框 27"/>
          <p:cNvSpPr txBox="1"/>
          <p:nvPr>
            <p:custDataLst>
              <p:tags r:id="rId5"/>
            </p:custDataLst>
          </p:nvPr>
        </p:nvSpPr>
        <p:spPr bwMode="auto">
          <a:xfrm>
            <a:off x="6349743" y="3112917"/>
            <a:ext cx="2009347" cy="3064662"/>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局限性：过度依赖可能导致沉迷和不良行为，缺乏实际操作和人际交往，难以适应所有学科和年龄段</a:t>
            </a:r>
            <a:endParaRPr altLang="en-US" dirty="0" sz="2000" lang="zh-CN" spc="150">
              <a:solidFill>
                <a:schemeClr val="tx1">
                  <a:lumMod val="75000"/>
                  <a:lumOff val="25000"/>
                </a:schemeClr>
              </a:solidFill>
              <a:latin typeface="+mn-ea"/>
              <a:sym typeface="+mn-ea"/>
            </a:endParaRPr>
          </a:p>
        </p:txBody>
      </p:sp>
      <p:sp>
        <p:nvSpPr>
          <p:cNvPr id="1049110" name="矩形 43"/>
          <p:cNvSpPr/>
          <p:nvPr>
            <p:custDataLst>
              <p:tags r:id="rId6"/>
            </p:custDataLst>
          </p:nvPr>
        </p:nvSpPr>
        <p:spPr>
          <a:xfrm>
            <a:off x="6482875" y="2732633"/>
            <a:ext cx="1742901" cy="123424"/>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游戏化教学在小学教育中的应用模式</a:t>
            </a:r>
            <a:endParaRPr altLang="en-US" dirty="0" lang="zh-CN">
              <a:solidFill>
                <a:schemeClr val="lt1">
                  <a:lumMod val="100000"/>
                </a:schemeClr>
              </a:solidFill>
            </a:endParaRPr>
          </a:p>
        </p:txBody>
      </p:sp>
      <p:sp>
        <p:nvSpPr>
          <p:cNvPr id="104915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92" name="标题 1"/>
          <p:cNvSpPr>
            <a:spLocks noGrp="1"/>
          </p:cNvSpPr>
          <p:nvPr>
            <p:ph type="title"/>
          </p:nvPr>
        </p:nvSpPr>
        <p:spPr/>
        <p:txBody>
          <a:bodyPr/>
          <a:p>
            <a:r>
              <a:rPr altLang="en-US" lang="zh-CN"/>
              <a:t>课堂游戏化教学</a:t>
            </a:r>
            <a:endParaRPr altLang="en-US" lang="zh-CN"/>
          </a:p>
        </p:txBody>
      </p:sp>
      <p:sp>
        <p:nvSpPr>
          <p:cNvPr id="104919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定义：将游戏元素融入课堂教学，提高学生学习兴趣和参与度</a:t>
            </a:r>
            <a:endParaRPr altLang="en-US" dirty="0" sz="2000" lang="zh-CN" spc="150">
              <a:solidFill>
                <a:schemeClr val="tx1">
                  <a:lumMod val="75000"/>
                  <a:lumOff val="25000"/>
                </a:schemeClr>
              </a:solidFill>
              <a:latin typeface="+mn-ea"/>
              <a:sym typeface="+mn-ea"/>
            </a:endParaRPr>
          </a:p>
        </p:txBody>
      </p:sp>
      <p:sp>
        <p:nvSpPr>
          <p:cNvPr id="104919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0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目的：通过游戏化教学，帮助学生更好地理解和掌握知识，提高学习效果</a:t>
            </a:r>
            <a:endParaRPr altLang="en-US" dirty="0" sz="2000" lang="zh-CN" spc="150">
              <a:solidFill>
                <a:schemeClr val="tx1">
                  <a:lumMod val="75000"/>
                  <a:lumOff val="25000"/>
                </a:schemeClr>
              </a:solidFill>
              <a:latin typeface="+mn-ea"/>
              <a:sym typeface="+mn-ea"/>
            </a:endParaRPr>
          </a:p>
        </p:txBody>
      </p:sp>
      <p:sp>
        <p:nvSpPr>
          <p:cNvPr id="104920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0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实施方式：利用游戏化的教学方式，如闯关、竞赛等，让学生在轻松愉快的氛围中学习</a:t>
            </a:r>
            <a:endParaRPr altLang="en-US" dirty="0" sz="2000" lang="zh-CN" spc="150">
              <a:solidFill>
                <a:schemeClr val="tx1">
                  <a:lumMod val="75000"/>
                  <a:lumOff val="25000"/>
                </a:schemeClr>
              </a:solidFill>
              <a:latin typeface="+mn-ea"/>
              <a:sym typeface="+mn-ea"/>
            </a:endParaRPr>
          </a:p>
        </p:txBody>
      </p:sp>
      <p:sp>
        <p:nvSpPr>
          <p:cNvPr id="1049210"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1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优势：增强学生学习动力，提高学习积极性，培养团队协作和沟通能力</a:t>
            </a:r>
            <a:endParaRPr altLang="en-US" dirty="0" sz="2000" lang="zh-CN" spc="150">
              <a:solidFill>
                <a:schemeClr val="tx1">
                  <a:lumMod val="75000"/>
                  <a:lumOff val="25000"/>
                </a:schemeClr>
              </a:solidFill>
              <a:latin typeface="+mn-ea"/>
              <a:sym typeface="+mn-ea"/>
            </a:endParaRPr>
          </a:p>
        </p:txBody>
      </p:sp>
      <p:sp>
        <p:nvSpPr>
          <p:cNvPr id="104921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54" name="标题 1"/>
          <p:cNvSpPr>
            <a:spLocks noGrp="1"/>
          </p:cNvSpPr>
          <p:nvPr>
            <p:ph type="title"/>
          </p:nvPr>
        </p:nvSpPr>
        <p:spPr/>
        <p:txBody>
          <a:bodyPr/>
          <a:p>
            <a:r>
              <a:rPr altLang="en-US" lang="zh-CN"/>
              <a:t>课外游戏化学习</a:t>
            </a:r>
            <a:endParaRPr altLang="en-US" lang="zh-CN"/>
          </a:p>
        </p:txBody>
      </p:sp>
      <p:sp>
        <p:nvSpPr>
          <p:cNvPr id="104925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定义：利用课外时间，通过游戏的形式进行学习，以激发学生的学习兴趣和积极性。</a:t>
            </a:r>
            <a:endParaRPr altLang="en-US" dirty="0" sz="1200" lang="zh-CN" spc="150">
              <a:solidFill>
                <a:schemeClr val="tx1">
                  <a:lumMod val="85000"/>
                  <a:lumOff val="15000"/>
                </a:schemeClr>
              </a:solidFill>
              <a:latin typeface="+mn-ea"/>
              <a:sym typeface="+mn-ea"/>
            </a:endParaRPr>
          </a:p>
        </p:txBody>
      </p:sp>
      <p:sp>
        <p:nvSpPr>
          <p:cNvPr id="104925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目的：巩固课堂所学知识，拓宽学生的视野和思维方式。</a:t>
            </a:r>
            <a:endParaRPr altLang="en-US" dirty="0" sz="1200" lang="zh-CN" spc="150">
              <a:solidFill>
                <a:schemeClr val="tx1">
                  <a:lumMod val="85000"/>
                  <a:lumOff val="15000"/>
                </a:schemeClr>
              </a:solidFill>
              <a:latin typeface="+mn-ea"/>
              <a:sym typeface="+mn-ea"/>
            </a:endParaRPr>
          </a:p>
        </p:txBody>
      </p:sp>
      <p:sp>
        <p:nvSpPr>
          <p:cNvPr id="104926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实施方式：设计有趣的游戏，让学生在游戏中学习和探索，提高自主学习能力。</a:t>
            </a:r>
            <a:endParaRPr altLang="en-US" dirty="0" sz="1200" lang="zh-CN" spc="150">
              <a:solidFill>
                <a:schemeClr val="tx1">
                  <a:lumMod val="85000"/>
                  <a:lumOff val="15000"/>
                </a:schemeClr>
              </a:solidFill>
              <a:latin typeface="+mn-ea"/>
              <a:sym typeface="+mn-ea"/>
            </a:endParaRPr>
          </a:p>
        </p:txBody>
      </p:sp>
      <p:sp>
        <p:nvSpPr>
          <p:cNvPr id="104927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优势：增强学生的团队协作能力和创新思维能力，促进学生的全面发展。</a:t>
            </a:r>
            <a:endParaRPr altLang="en-US" dirty="0" sz="1200" lang="zh-CN" spc="150">
              <a:solidFill>
                <a:schemeClr val="tx1">
                  <a:lumMod val="85000"/>
                  <a:lumOff val="15000"/>
                </a:schemeClr>
              </a:solidFill>
              <a:latin typeface="+mn-ea"/>
              <a:sym typeface="+mn-ea"/>
            </a:endParaRPr>
          </a:p>
        </p:txBody>
      </p:sp>
      <p:sp>
        <p:nvSpPr>
          <p:cNvPr id="104927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家校共育中的游戏化教学</a:t>
            </a:r>
            <a:endParaRPr altLang="en-US" lang="zh-CN"/>
          </a:p>
        </p:txBody>
      </p:sp>
      <p:sp>
        <p:nvSpPr>
          <p:cNvPr id="104931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2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定义：家校共育中的游戏化教学是指将游戏化元素融入到家庭和学校的教育中，以提高学生的学习积极性和参与度。</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2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目的：通过游戏化的方式，让学生在轻松愉快的氛围中学习知识，提高学习效果。同时，加强家庭和学校的合作，共同促进学生的全面发展。</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3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3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应用模式：通过设计有趣的游戏和任务，让学生在家庭和学校中完成学习任务，同时鼓励家长参与学生的学习过程，形成良好的家校互动。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3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3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优势：游戏化教学能够激发学生的学习兴趣，提高学习效果；同时，加强家庭和学校的合作，共同促进学生的全面发展。</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78" name="标题 1"/>
          <p:cNvSpPr>
            <a:spLocks noGrp="1"/>
          </p:cNvSpPr>
          <p:nvPr>
            <p:ph type="title"/>
          </p:nvPr>
        </p:nvSpPr>
        <p:spPr/>
        <p:txBody>
          <a:bodyPr/>
          <a:p>
            <a:r>
              <a:rPr altLang="en-US" lang="zh-CN"/>
              <a:t>游戏化教学与学科整合</a:t>
            </a:r>
            <a:endParaRPr altLang="en-US" lang="zh-CN"/>
          </a:p>
        </p:txBody>
      </p:sp>
      <p:sp>
        <p:nvSpPr>
          <p:cNvPr id="104938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游戏化教学与英语学科整合，通过模拟真实语境提高学生的英语应用能力。</a:t>
            </a:r>
            <a:endParaRPr altLang="zh-CN" dirty="0" lang="en-US">
              <a:solidFill>
                <a:schemeClr val="dk1">
                  <a:lumMod val="80000"/>
                  <a:lumOff val="20000"/>
                </a:schemeClr>
              </a:solidFill>
              <a:latin typeface="+mn-ea"/>
              <a:sym typeface="+mn-ea"/>
            </a:endParaRPr>
          </a:p>
        </p:txBody>
      </p:sp>
      <p:sp>
        <p:nvSpPr>
          <p:cNvPr id="104938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游戏化教学与语文学科整合，提高学生的学习兴趣和语言表达能力。</a:t>
            </a:r>
            <a:endParaRPr altLang="en-US" dirty="0" lang="zh-CN">
              <a:solidFill>
                <a:schemeClr val="dk1">
                  <a:lumMod val="80000"/>
                  <a:lumOff val="20000"/>
                </a:schemeClr>
              </a:solidFill>
              <a:latin typeface="+mn-ea"/>
              <a:sym typeface="+mn-ea"/>
            </a:endParaRPr>
          </a:p>
        </p:txBody>
      </p:sp>
      <p:sp>
        <p:nvSpPr>
          <p:cNvPr id="104939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游戏化教学与数学学科整合，让学生在游戏中掌握数学知识和技能。</a:t>
            </a:r>
            <a:endParaRPr altLang="en-US" dirty="0" lang="zh-CN">
              <a:solidFill>
                <a:schemeClr val="dk1">
                  <a:lumMod val="80000"/>
                  <a:lumOff val="20000"/>
                </a:schemeClr>
              </a:solidFill>
              <a:latin typeface="+mn-ea"/>
              <a:sym typeface="+mn-ea"/>
            </a:endParaRPr>
          </a:p>
        </p:txBody>
      </p:sp>
      <p:sp>
        <p:nvSpPr>
          <p:cNvPr id="104940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游戏化教学与科学学科整合，培养学生的科学探究精神和实验能力。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4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游戏化教学在小学教育中的实践案例</a:t>
            </a:r>
            <a:endParaRPr altLang="en-US" dirty="0" lang="zh-CN">
              <a:solidFill>
                <a:schemeClr val="lt1">
                  <a:lumMod val="100000"/>
                </a:schemeClr>
              </a:solidFill>
            </a:endParaRPr>
          </a:p>
        </p:txBody>
      </p:sp>
      <p:sp>
        <p:nvSpPr>
          <p:cNvPr id="1049450"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92" name="标题 1"/>
          <p:cNvSpPr>
            <a:spLocks noGrp="1"/>
          </p:cNvSpPr>
          <p:nvPr>
            <p:ph type="title"/>
          </p:nvPr>
        </p:nvSpPr>
        <p:spPr/>
        <p:txBody>
          <a:bodyPr/>
          <a:p>
            <a:r>
              <a:rPr altLang="en-US" lang="zh-CN"/>
              <a:t>语文学科的游戏化教学实践</a:t>
            </a:r>
            <a:endParaRPr altLang="en-US" lang="zh-CN"/>
          </a:p>
        </p:txBody>
      </p:sp>
      <p:sp>
        <p:nvSpPr>
          <p:cNvPr id="104949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案例名称：《汉字英雄》</a:t>
            </a:r>
            <a:endParaRPr altLang="en-US" dirty="0" sz="1200" lang="zh-CN" spc="150">
              <a:solidFill>
                <a:schemeClr val="tx1">
                  <a:lumMod val="65000"/>
                  <a:lumOff val="35000"/>
                </a:schemeClr>
              </a:solidFill>
              <a:latin typeface="+mn-ea"/>
              <a:sym typeface="+mn-ea"/>
            </a:endParaRPr>
          </a:p>
        </p:txBody>
      </p:sp>
      <p:sp>
        <p:nvSpPr>
          <p:cNvPr id="104949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案例简介：通过游戏的方式帮助学生认识汉字，提高识字能力。</a:t>
            </a:r>
            <a:endParaRPr altLang="en-US" dirty="0" sz="1200" lang="zh-CN" spc="150">
              <a:solidFill>
                <a:schemeClr val="tx1">
                  <a:lumMod val="65000"/>
                  <a:lumOff val="35000"/>
                </a:schemeClr>
              </a:solidFill>
              <a:latin typeface="+mn-ea"/>
              <a:sym typeface="+mn-ea"/>
            </a:endParaRPr>
          </a:p>
        </p:txBody>
      </p:sp>
      <p:sp>
        <p:nvSpPr>
          <p:cNvPr id="104949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实施效果：有效提高了学生的识字兴趣和识字能力，同时培养了学生的自主学习能力。</a:t>
            </a:r>
            <a:endParaRPr altLang="en-US" dirty="0" sz="1200" lang="zh-CN" spc="150">
              <a:solidFill>
                <a:schemeClr val="tx1">
                  <a:lumMod val="65000"/>
                  <a:lumOff val="35000"/>
                </a:schemeClr>
              </a:solidFill>
              <a:latin typeface="+mn-ea"/>
              <a:sym typeface="+mn-ea"/>
            </a:endParaRPr>
          </a:p>
        </p:txBody>
      </p:sp>
      <p:sp>
        <p:nvSpPr>
          <p:cNvPr id="104950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适用范围：适用于小学低年级的汉字教学。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38" name="标题 1"/>
          <p:cNvSpPr>
            <a:spLocks noGrp="1"/>
          </p:cNvSpPr>
          <p:nvPr>
            <p:ph type="title"/>
          </p:nvPr>
        </p:nvSpPr>
        <p:spPr/>
        <p:txBody>
          <a:bodyPr/>
          <a:p>
            <a:r>
              <a:rPr altLang="en-US" lang="zh-CN"/>
              <a:t>数学学科的游戏化教学实践</a:t>
            </a:r>
            <a:endParaRPr altLang="en-US" lang="zh-CN"/>
          </a:p>
        </p:txBody>
      </p:sp>
      <p:sp>
        <p:nvSpPr>
          <p:cNvPr id="104954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实施方式：将数学知识融入游戏关卡中，让学生在游戏中学习和掌握数学知识。</a:t>
            </a:r>
            <a:endParaRPr altLang="zh-CN" dirty="0" sz="1600" lang="en-US">
              <a:solidFill>
                <a:schemeClr val="dk1">
                  <a:lumMod val="80000"/>
                  <a:lumOff val="20000"/>
                </a:schemeClr>
              </a:solidFill>
              <a:latin typeface="+mn-ea"/>
              <a:sym typeface="+mn-ea"/>
            </a:endParaRPr>
          </a:p>
        </p:txBody>
      </p:sp>
      <p:sp>
        <p:nvSpPr>
          <p:cNvPr id="104954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案例名称：《数学大冒险》</a:t>
            </a:r>
            <a:endParaRPr altLang="en-US" dirty="0" sz="1600" lang="zh-CN">
              <a:solidFill>
                <a:schemeClr val="dk1">
                  <a:lumMod val="80000"/>
                  <a:lumOff val="20000"/>
                </a:schemeClr>
              </a:solidFill>
              <a:latin typeface="+mn-ea"/>
              <a:sym typeface="+mn-ea"/>
            </a:endParaRPr>
          </a:p>
        </p:txBody>
      </p:sp>
      <p:sp>
        <p:nvSpPr>
          <p:cNvPr id="104955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案例简介：通过游戏的形式，让学生在解决数学问题的过程中，提高数学思维和解决问题的能力。</a:t>
            </a:r>
            <a:endParaRPr altLang="en-US" dirty="0" lang="zh-CN">
              <a:solidFill>
                <a:schemeClr val="dk1">
                  <a:lumMod val="80000"/>
                  <a:lumOff val="20000"/>
                </a:schemeClr>
              </a:solidFill>
              <a:latin typeface="+mn-ea"/>
              <a:sym typeface="+mn-ea"/>
            </a:endParaRPr>
          </a:p>
        </p:txBody>
      </p:sp>
      <p:sp>
        <p:nvSpPr>
          <p:cNvPr id="104956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实践效果：有效提高了学生的数学学习兴趣和成绩。</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08" name="标题 1"/>
          <p:cNvSpPr>
            <a:spLocks noGrp="1"/>
          </p:cNvSpPr>
          <p:nvPr>
            <p:ph type="title"/>
          </p:nvPr>
        </p:nvSpPr>
        <p:spPr/>
        <p:txBody>
          <a:bodyPr/>
          <a:p>
            <a:r>
              <a:rPr altLang="en-US" lang="zh-CN"/>
              <a:t>英语学科的游戏化教学实践</a:t>
            </a:r>
            <a:endParaRPr altLang="en-US" lang="zh-CN"/>
          </a:p>
        </p:txBody>
      </p:sp>
      <p:sp>
        <p:nvSpPr>
          <p:cNvPr id="104961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案例名称：《英语单词大冒险》</a:t>
            </a:r>
            <a:endParaRPr altLang="en-US" dirty="0" sz="1200" lang="zh-CN" spc="150">
              <a:solidFill>
                <a:schemeClr val="tx1">
                  <a:lumMod val="65000"/>
                  <a:lumOff val="35000"/>
                </a:schemeClr>
              </a:solidFill>
              <a:latin typeface="+mn-ea"/>
              <a:sym typeface="+mn-ea"/>
            </a:endParaRPr>
          </a:p>
        </p:txBody>
      </p:sp>
      <p:sp>
        <p:nvSpPr>
          <p:cNvPr id="104961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案例简介：通过游戏的形式，让学生在轻松愉快的氛围中学习英语单词，提高词汇量和记忆能力。</a:t>
            </a:r>
            <a:endParaRPr altLang="en-US" dirty="0" sz="1200" lang="zh-CN" spc="150">
              <a:solidFill>
                <a:schemeClr val="tx1">
                  <a:lumMod val="65000"/>
                  <a:lumOff val="35000"/>
                </a:schemeClr>
              </a:solidFill>
              <a:latin typeface="+mn-ea"/>
              <a:sym typeface="+mn-ea"/>
            </a:endParaRPr>
          </a:p>
        </p:txBody>
      </p:sp>
      <p:sp>
        <p:nvSpPr>
          <p:cNvPr id="104961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实施方式：利用多媒体课件和互动游戏，让学生在游戏中学习单词，通过闯关、答题等方式巩固所学知识。</a:t>
            </a:r>
            <a:endParaRPr altLang="en-US" dirty="0" sz="1200" lang="zh-CN" spc="150">
              <a:solidFill>
                <a:schemeClr val="tx1">
                  <a:lumMod val="65000"/>
                  <a:lumOff val="35000"/>
                </a:schemeClr>
              </a:solidFill>
              <a:latin typeface="+mn-ea"/>
              <a:sym typeface="+mn-ea"/>
            </a:endParaRPr>
          </a:p>
        </p:txBody>
      </p:sp>
      <p:sp>
        <p:nvSpPr>
          <p:cNvPr id="104961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教学效果：有效提高了学生的学习兴趣和积极性，增强了学生的英语应用能力。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54" name="标题 1"/>
          <p:cNvSpPr>
            <a:spLocks noGrp="1"/>
          </p:cNvSpPr>
          <p:nvPr>
            <p:ph type="title"/>
          </p:nvPr>
        </p:nvSpPr>
        <p:spPr/>
        <p:txBody>
          <a:bodyPr/>
          <a:p>
            <a:r>
              <a:rPr altLang="en-US" lang="zh-CN"/>
              <a:t>科学学科的游戏化教学实践</a:t>
            </a:r>
            <a:endParaRPr altLang="en-US" lang="zh-CN"/>
          </a:p>
        </p:txBody>
      </p:sp>
      <p:sp>
        <p:nvSpPr>
          <p:cNvPr id="104965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案例名称：《细胞大冒险》</a:t>
            </a:r>
            <a:endParaRPr altLang="en-US" dirty="0" lang="zh-CN" spc="150">
              <a:solidFill>
                <a:schemeClr val="tx1">
                  <a:lumMod val="75000"/>
                  <a:lumOff val="25000"/>
                </a:schemeClr>
              </a:solidFill>
              <a:latin typeface="+mn-ea"/>
              <a:sym typeface="+mn-ea"/>
            </a:endParaRPr>
          </a:p>
        </p:txBody>
      </p:sp>
      <p:sp>
        <p:nvSpPr>
          <p:cNvPr id="104966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案例简介：一款以细胞为主题的游戏，通过游戏的形式帮助学生了解细胞的结构和功能，提高学生对生物学的兴趣。</a:t>
            </a:r>
            <a:endParaRPr altLang="en-US" dirty="0" sz="2000" lang="zh-CN" spc="150">
              <a:solidFill>
                <a:schemeClr val="tx1">
                  <a:lumMod val="75000"/>
                  <a:lumOff val="25000"/>
                </a:schemeClr>
              </a:solidFill>
              <a:latin typeface="+mn-ea"/>
              <a:sym typeface="+mn-ea"/>
            </a:endParaRPr>
          </a:p>
        </p:txBody>
      </p:sp>
      <p:sp>
        <p:nvSpPr>
          <p:cNvPr id="104966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实施方式：教师利用游戏进行辅助教学，让学生在游戏中学习和掌握知识。</a:t>
            </a:r>
            <a:endParaRPr altLang="en-US" dirty="0" lang="zh-CN" spc="150">
              <a:solidFill>
                <a:schemeClr val="tx1">
                  <a:lumMod val="75000"/>
                  <a:lumOff val="25000"/>
                </a:schemeClr>
              </a:solidFill>
              <a:latin typeface="+mn-ea"/>
              <a:sym typeface="+mn-ea"/>
            </a:endParaRPr>
          </a:p>
        </p:txBody>
      </p:sp>
      <p:sp>
        <p:nvSpPr>
          <p:cNvPr id="104967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教学效果：学生参与度高，对细胞的相关知识掌握得更加牢固，提高了学生的科学素养。</a:t>
            </a:r>
            <a:endParaRPr altLang="en-US" dirty="0" lang="zh-CN" spc="150">
              <a:solidFill>
                <a:schemeClr val="tx1">
                  <a:lumMod val="75000"/>
                  <a:lumOff val="25000"/>
                </a:schemeClr>
              </a:solidFill>
              <a:latin typeface="+mn-ea"/>
              <a:sym typeface="+mn-ea"/>
            </a:endParaRPr>
          </a:p>
        </p:txBody>
      </p:sp>
      <p:sp>
        <p:nvSpPr>
          <p:cNvPr id="104967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1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游戏化教学在小学教育中的效果评估</a:t>
            </a:r>
            <a:endParaRPr altLang="en-US" dirty="0" lang="zh-CN">
              <a:solidFill>
                <a:schemeClr val="lt1">
                  <a:lumMod val="100000"/>
                </a:schemeClr>
              </a:solidFill>
            </a:endParaRPr>
          </a:p>
        </p:txBody>
      </p:sp>
      <p:sp>
        <p:nvSpPr>
          <p:cNvPr id="104971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学生学习效果评估</a:t>
            </a:r>
            <a:endParaRPr altLang="en-US" lang="zh-CN"/>
          </a:p>
        </p:txBody>
      </p:sp>
      <p:sp>
        <p:nvSpPr>
          <p:cNvPr id="104976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提升学生学习兴趣和参与度</a:t>
            </a:r>
            <a:endParaRPr altLang="en-US" dirty="0" sz="2000" lang="zh-CN" spc="150">
              <a:solidFill>
                <a:schemeClr val="tx1">
                  <a:lumMod val="85000"/>
                  <a:lumOff val="15000"/>
                </a:schemeClr>
              </a:solidFill>
              <a:latin typeface="+mn-ea"/>
              <a:sym typeface="+mn-ea"/>
            </a:endParaRPr>
          </a:p>
        </p:txBody>
      </p:sp>
      <p:sp>
        <p:nvSpPr>
          <p:cNvPr id="104976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增强学生团队协作和沟通能力</a:t>
            </a:r>
            <a:endParaRPr altLang="en-US" dirty="0" sz="2000" lang="zh-CN" spc="150">
              <a:solidFill>
                <a:schemeClr val="tx1">
                  <a:lumMod val="85000"/>
                  <a:lumOff val="15000"/>
                </a:schemeClr>
              </a:solidFill>
              <a:latin typeface="+mn-ea"/>
              <a:sym typeface="+mn-ea"/>
            </a:endParaRPr>
          </a:p>
        </p:txBody>
      </p:sp>
      <p:sp>
        <p:nvSpPr>
          <p:cNvPr id="104977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提高学生创新思维和实践能力</a:t>
            </a:r>
            <a:endParaRPr altLang="en-US" dirty="0" sz="2000" lang="zh-CN" spc="150">
              <a:solidFill>
                <a:schemeClr val="tx1">
                  <a:lumMod val="85000"/>
                  <a:lumOff val="15000"/>
                </a:schemeClr>
              </a:solidFill>
              <a:latin typeface="+mn-ea"/>
              <a:sym typeface="+mn-ea"/>
            </a:endParaRPr>
          </a:p>
        </p:txBody>
      </p:sp>
      <p:sp>
        <p:nvSpPr>
          <p:cNvPr id="104978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促进学生对知识的理解和记忆</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22" name="标题 1"/>
          <p:cNvSpPr>
            <a:spLocks noGrp="1"/>
          </p:cNvSpPr>
          <p:nvPr>
            <p:ph type="title"/>
          </p:nvPr>
        </p:nvSpPr>
        <p:spPr/>
        <p:txBody>
          <a:bodyPr/>
          <a:p>
            <a:r>
              <a:rPr altLang="en-US" lang="zh-CN"/>
              <a:t>教师教学效果评估</a:t>
            </a:r>
            <a:endParaRPr altLang="en-US" lang="zh-CN"/>
          </a:p>
        </p:txBody>
      </p:sp>
      <p:sp>
        <p:nvSpPr>
          <p:cNvPr id="1049824"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6"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28"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0"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32"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4"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36"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8"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40"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提高学生解决问题和创新思维能力</a:t>
            </a:r>
            <a:endParaRPr altLang="en-US" dirty="0" sz="2400" lang="zh-CN">
              <a:latin typeface="+mn-ea"/>
              <a:ea typeface="+mn-ea"/>
            </a:endParaRPr>
          </a:p>
        </p:txBody>
      </p:sp>
      <p:sp>
        <p:nvSpPr>
          <p:cNvPr id="1049842"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促进教师专业发展和教学水平提升</a:t>
            </a:r>
            <a:endParaRPr altLang="en-US" dirty="0" sz="2400" lang="zh-CN">
              <a:latin typeface="+mn-ea"/>
              <a:ea typeface="+mn-ea"/>
            </a:endParaRPr>
          </a:p>
        </p:txBody>
      </p:sp>
      <p:sp>
        <p:nvSpPr>
          <p:cNvPr id="1049844"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提升学生学习兴趣和参与度</a:t>
            </a:r>
            <a:endParaRPr altLang="en-US" dirty="0" sz="2400" lang="zh-CN">
              <a:latin typeface="+mn-ea"/>
              <a:ea typeface="+mn-ea"/>
            </a:endParaRPr>
          </a:p>
        </p:txBody>
      </p:sp>
      <p:sp>
        <p:nvSpPr>
          <p:cNvPr id="1049846"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增强学生团队协作和沟通能力</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84" name="标题 1"/>
          <p:cNvSpPr>
            <a:spLocks noGrp="1"/>
          </p:cNvSpPr>
          <p:nvPr>
            <p:ph type="title"/>
          </p:nvPr>
        </p:nvSpPr>
        <p:spPr/>
        <p:txBody>
          <a:bodyPr/>
          <a:p>
            <a:r>
              <a:rPr altLang="en-US" lang="zh-CN"/>
              <a:t>家校共育效果评估</a:t>
            </a:r>
            <a:endParaRPr altLang="en-US" lang="zh-CN"/>
          </a:p>
        </p:txBody>
      </p:sp>
      <p:sp>
        <p:nvSpPr>
          <p:cNvPr id="104988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提升学生的学习兴趣和参与度</a:t>
            </a:r>
            <a:endParaRPr altLang="en-US" dirty="0" sz="2000" lang="zh-CN" spc="150">
              <a:solidFill>
                <a:schemeClr val="tx1">
                  <a:lumMod val="85000"/>
                  <a:lumOff val="15000"/>
                </a:schemeClr>
              </a:solidFill>
              <a:latin typeface="+mn-ea"/>
              <a:sym typeface="+mn-ea"/>
            </a:endParaRPr>
          </a:p>
        </p:txBody>
      </p:sp>
      <p:sp>
        <p:nvSpPr>
          <p:cNvPr id="104989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加强家长对孩子的监督和指导</a:t>
            </a:r>
            <a:endParaRPr altLang="en-US" dirty="0" sz="2000" lang="zh-CN" spc="150">
              <a:solidFill>
                <a:schemeClr val="tx1">
                  <a:lumMod val="85000"/>
                  <a:lumOff val="15000"/>
                </a:schemeClr>
              </a:solidFill>
              <a:latin typeface="+mn-ea"/>
              <a:sym typeface="+mn-ea"/>
            </a:endParaRPr>
          </a:p>
        </p:txBody>
      </p:sp>
      <p:sp>
        <p:nvSpPr>
          <p:cNvPr id="104989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促进教师与家长之间的沟通和协作</a:t>
            </a:r>
            <a:endParaRPr altLang="en-US" dirty="0" sz="2000" lang="zh-CN" spc="150">
              <a:solidFill>
                <a:schemeClr val="tx1">
                  <a:lumMod val="85000"/>
                  <a:lumOff val="15000"/>
                </a:schemeClr>
              </a:solidFill>
              <a:latin typeface="+mn-ea"/>
              <a:sym typeface="+mn-ea"/>
            </a:endParaRPr>
          </a:p>
        </p:txBody>
      </p:sp>
      <p:sp>
        <p:nvSpPr>
          <p:cNvPr id="104990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及时反馈学生的学习情况和问题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46" name="标题 1"/>
          <p:cNvSpPr>
            <a:spLocks noGrp="1"/>
          </p:cNvSpPr>
          <p:nvPr>
            <p:ph type="title"/>
          </p:nvPr>
        </p:nvSpPr>
        <p:spPr/>
        <p:txBody>
          <a:bodyPr/>
          <a:p>
            <a:r>
              <a:rPr altLang="en-US" lang="zh-CN"/>
              <a:t>游戏化教学对学校发展的影响评估</a:t>
            </a:r>
            <a:endParaRPr altLang="en-US" lang="zh-CN"/>
          </a:p>
        </p:txBody>
      </p:sp>
      <p:sp>
        <p:nvSpPr>
          <p:cNvPr id="1049948"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0"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52"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4"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56"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8"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60"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2"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64"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提升学生的创新思维和实践能力</a:t>
            </a:r>
            <a:endParaRPr altLang="en-US" dirty="0" sz="2400" lang="zh-CN">
              <a:latin typeface="+mn-ea"/>
              <a:ea typeface="+mn-ea"/>
            </a:endParaRPr>
          </a:p>
        </p:txBody>
      </p:sp>
      <p:sp>
        <p:nvSpPr>
          <p:cNvPr id="1049966"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促进学校教育模式的改革和创新</a:t>
            </a:r>
            <a:endParaRPr altLang="en-US" dirty="0" sz="2400" lang="zh-CN">
              <a:latin typeface="+mn-ea"/>
              <a:ea typeface="+mn-ea"/>
            </a:endParaRPr>
          </a:p>
        </p:txBody>
      </p:sp>
      <p:sp>
        <p:nvSpPr>
          <p:cNvPr id="1049968"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提高学生的学习兴趣和参与度</a:t>
            </a:r>
            <a:endParaRPr altLang="en-US" dirty="0" sz="2400" lang="zh-CN">
              <a:latin typeface="+mn-ea"/>
              <a:ea typeface="+mn-ea"/>
            </a:endParaRPr>
          </a:p>
        </p:txBody>
      </p:sp>
      <p:sp>
        <p:nvSpPr>
          <p:cNvPr id="1049970"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增强学生的团队协作和沟通能力</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0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游戏化教学在小学教育中的挑战与对策</a:t>
            </a:r>
            <a:endParaRPr altLang="en-US" dirty="0" lang="zh-CN">
              <a:solidFill>
                <a:schemeClr val="lt1">
                  <a:lumMod val="100000"/>
                </a:schemeClr>
              </a:solidFill>
            </a:endParaRPr>
          </a:p>
        </p:txBody>
      </p:sp>
      <p:sp>
        <p:nvSpPr>
          <p:cNvPr id="1050010"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52" name="标题 1"/>
          <p:cNvSpPr>
            <a:spLocks noGrp="1"/>
          </p:cNvSpPr>
          <p:nvPr>
            <p:ph type="title"/>
          </p:nvPr>
        </p:nvSpPr>
        <p:spPr/>
        <p:txBody>
          <a:bodyPr/>
          <a:p>
            <a:r>
              <a:rPr altLang="en-US" lang="zh-CN"/>
              <a:t>教师专业发展挑战与对策</a:t>
            </a:r>
            <a:endParaRPr altLang="en-US" lang="zh-CN"/>
          </a:p>
        </p:txBody>
      </p:sp>
      <p:sp>
        <p:nvSpPr>
          <p:cNvPr id="105005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挑战：教师缺乏游戏化教学经验</a:t>
            </a:r>
            <a:endParaRPr altLang="en-US" dirty="0" sz="2000" lang="zh-CN" spc="150">
              <a:solidFill>
                <a:schemeClr val="tx1">
                  <a:lumMod val="85000"/>
                  <a:lumOff val="15000"/>
                </a:schemeClr>
              </a:solidFill>
              <a:latin typeface="+mn-ea"/>
              <a:sym typeface="+mn-ea"/>
            </a:endParaRPr>
          </a:p>
        </p:txBody>
      </p:sp>
      <p:sp>
        <p:nvSpPr>
          <p:cNvPr id="105006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挑战：教师需要掌握游戏化教学技能</a:t>
            </a:r>
            <a:endParaRPr altLang="en-US" dirty="0" sz="2000" lang="zh-CN" spc="150">
              <a:solidFill>
                <a:schemeClr val="tx1">
                  <a:lumMod val="85000"/>
                  <a:lumOff val="15000"/>
                </a:schemeClr>
              </a:solidFill>
              <a:latin typeface="+mn-ea"/>
              <a:sym typeface="+mn-ea"/>
            </a:endParaRPr>
          </a:p>
        </p:txBody>
      </p:sp>
      <p:sp>
        <p:nvSpPr>
          <p:cNvPr id="105006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对策：开展教师培训，提高游戏化教学能力</a:t>
            </a:r>
            <a:endParaRPr altLang="en-US" dirty="0" sz="2000" lang="zh-CN" spc="150">
              <a:solidFill>
                <a:schemeClr val="tx1">
                  <a:lumMod val="85000"/>
                  <a:lumOff val="15000"/>
                </a:schemeClr>
              </a:solidFill>
              <a:latin typeface="+mn-ea"/>
              <a:sym typeface="+mn-ea"/>
            </a:endParaRPr>
          </a:p>
        </p:txBody>
      </p:sp>
      <p:sp>
        <p:nvSpPr>
          <p:cNvPr id="105007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对策：建立教师交流平台，分享游戏化教学经验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14" name="标题 1"/>
          <p:cNvSpPr>
            <a:spLocks noGrp="1"/>
          </p:cNvSpPr>
          <p:nvPr>
            <p:ph type="title"/>
          </p:nvPr>
        </p:nvSpPr>
        <p:spPr/>
        <p:txBody>
          <a:bodyPr/>
          <a:p>
            <a:r>
              <a:rPr altLang="en-US" lang="zh-CN"/>
              <a:t>家校共育挑战与对策</a:t>
            </a:r>
            <a:endParaRPr altLang="en-US" lang="zh-CN"/>
          </a:p>
        </p:txBody>
      </p:sp>
      <p:sp>
        <p:nvSpPr>
          <p:cNvPr id="1050116"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18"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0"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2"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4"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6"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8"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30"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2"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7"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4"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36"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38"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9"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0"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2"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4"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6"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8"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0"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2"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挑战：家长对游戏化教学的认知不足</a:t>
            </a:r>
            <a:endParaRPr altLang="en-US" dirty="0" sz="1200" lang="zh-CN" spc="150">
              <a:solidFill>
                <a:schemeClr val="tx1">
                  <a:lumMod val="65000"/>
                  <a:lumOff val="35000"/>
                </a:schemeClr>
              </a:solidFill>
              <a:latin typeface="+mn-ea"/>
              <a:sym typeface="+mn-ea"/>
            </a:endParaRPr>
          </a:p>
        </p:txBody>
      </p:sp>
      <p:sp>
        <p:nvSpPr>
          <p:cNvPr id="1050154"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对策：制定合理的游戏化教学方案，确保不影响孩子学习生活</a:t>
            </a:r>
            <a:endParaRPr altLang="en-US" dirty="0" sz="1200" lang="zh-CN" spc="150">
              <a:solidFill>
                <a:schemeClr val="tx1">
                  <a:lumMod val="65000"/>
                  <a:lumOff val="35000"/>
                </a:schemeClr>
              </a:solidFill>
              <a:latin typeface="+mn-ea"/>
              <a:sym typeface="+mn-ea"/>
            </a:endParaRPr>
          </a:p>
        </p:txBody>
      </p:sp>
      <p:sp>
        <p:nvSpPr>
          <p:cNvPr id="1050156"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对策：加强家校沟通，提高家长对游戏化教学的认识</a:t>
            </a:r>
            <a:endParaRPr altLang="en-US" dirty="0" sz="1200" lang="zh-CN" spc="150">
              <a:solidFill>
                <a:schemeClr val="tx1">
                  <a:lumMod val="65000"/>
                  <a:lumOff val="35000"/>
                </a:schemeClr>
              </a:solidFill>
              <a:latin typeface="+mn-ea"/>
              <a:sym typeface="+mn-ea"/>
            </a:endParaRPr>
          </a:p>
        </p:txBody>
      </p:sp>
      <p:sp>
        <p:nvSpPr>
          <p:cNvPr id="1050158"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挑战：家长担心孩子沉迷游戏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96" name="标题 1"/>
          <p:cNvSpPr>
            <a:spLocks noGrp="1"/>
          </p:cNvSpPr>
          <p:nvPr>
            <p:ph type="title"/>
          </p:nvPr>
        </p:nvSpPr>
        <p:spPr/>
        <p:txBody>
          <a:bodyPr/>
          <a:p>
            <a:r>
              <a:rPr altLang="en-US" lang="zh-CN"/>
              <a:t>游戏资源建设与管理挑战与对策</a:t>
            </a:r>
            <a:endParaRPr altLang="en-US" lang="zh-CN"/>
          </a:p>
        </p:txBody>
      </p:sp>
      <p:sp>
        <p:nvSpPr>
          <p:cNvPr id="1050198"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0"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02"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4"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06"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8"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10"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12"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14"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挑战：游戏资源的管理和维护难度较大</a:t>
            </a:r>
            <a:endParaRPr altLang="en-US" dirty="0" sz="2400" lang="zh-CN">
              <a:latin typeface="+mn-ea"/>
              <a:ea typeface="+mn-ea"/>
            </a:endParaRPr>
          </a:p>
        </p:txBody>
      </p:sp>
      <p:sp>
        <p:nvSpPr>
          <p:cNvPr id="1050216"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对策：制定游戏资源管理规定，建立专业的游戏资源管理团队</a:t>
            </a:r>
            <a:endParaRPr altLang="en-US" dirty="0" sz="2400" lang="zh-CN">
              <a:latin typeface="+mn-ea"/>
              <a:ea typeface="+mn-ea"/>
            </a:endParaRPr>
          </a:p>
        </p:txBody>
      </p:sp>
      <p:sp>
        <p:nvSpPr>
          <p:cNvPr id="1050218"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挑战：游戏资源的质量和数量难以满足教学需求</a:t>
            </a:r>
            <a:endParaRPr altLang="en-US" dirty="0" sz="2400" lang="zh-CN">
              <a:latin typeface="+mn-ea"/>
              <a:ea typeface="+mn-ea"/>
            </a:endParaRPr>
          </a:p>
        </p:txBody>
      </p:sp>
      <p:sp>
        <p:nvSpPr>
          <p:cNvPr id="1050220"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对策：建立游戏资源库，定期更新和扩充游戏资源</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58" name="标题 1"/>
          <p:cNvSpPr>
            <a:spLocks noGrp="1"/>
          </p:cNvSpPr>
          <p:nvPr>
            <p:ph type="title"/>
          </p:nvPr>
        </p:nvSpPr>
        <p:spPr/>
        <p:txBody>
          <a:bodyPr/>
          <a:p>
            <a:r>
              <a:rPr altLang="en-US" lang="zh-CN"/>
              <a:t>安全与伦理问题挑战与对策</a:t>
            </a:r>
            <a:endParaRPr altLang="en-US" lang="zh-CN"/>
          </a:p>
        </p:txBody>
      </p:sp>
      <p:sp>
        <p:nvSpPr>
          <p:cNvPr id="105026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6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64"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挑战：保障学生安全，避免沉迷游戏</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6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6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对策：制定严格的安全管理规定，加强教师监管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7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6"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挑战：防止不良信息传播，保护学生心理健康</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7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2"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对对策：建立完善的伦理规范，加强内容审核与管理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320"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322" name="副标题"/>
          <p:cNvSpPr>
            <a:spLocks noGrp="1"/>
          </p:cNvSpPr>
          <p:nvPr>
            <p:ph type="subTitle" idx="1"/>
            <p:custDataLst>
              <p:tags r:id="rId2"/>
            </p:custDataLst>
          </p:nvPr>
        </p:nvSpPr>
        <p:spPr>
          <a:xfrm>
            <a:off x="556847" y="3822506"/>
            <a:ext cx="10515000" cy="972000"/>
          </a:xfrm>
        </p:spPr>
        <p:txBody>
          <a:bodyPr/>
          <a:p>
            <a:r>
              <a:rPr altLang="zh-CN" dirty="0" lang="en-US" err="1"/>
              <a:t>XX,a</a:t>
            </a:r>
            <a:r>
              <a:rPr altLang="zh-CN" dirty="0" lang="en-US"/>
              <a:t> click to unlimited possibilities</a:t>
            </a:r>
            <a:endParaRPr altLang="zh-CN" dirty="0" lang="en-US"/>
          </a:p>
        </p:txBody>
      </p:sp>
      <p:sp>
        <p:nvSpPr>
          <p:cNvPr id="1050324"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
        <p:nvSpPr>
          <p:cNvPr id="1050326"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5*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5*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5*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5*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5*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5*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5*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5*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5*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5*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SLIDE_ID" val="custom2023099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6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1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5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0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78.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2024-01-03T11:51:43Z</dcterms:created>
  <dcterms:modified xsi:type="dcterms:W3CDTF">2024-01-03T11:51:43Z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7b91a2b6072841edbe98402defdde386_21</vt:lpwstr>
  </property>
</Properties>
</file>