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834" r:id="rId1"/>
    <p:sldMasterId id="2147490871" r:id="rId2"/>
  </p:sldMasterIdLst>
  <p:notesMasterIdLst>
    <p:notesMasterId r:id="rId3"/>
  </p:notesMasterIdLst>
  <p:sldIdLst>
    <p:sldId id="3597" r:id="rId4"/>
    <p:sldId id="3601" r:id="rId5"/>
    <p:sldId id="3604" r:id="rId6"/>
    <p:sldId id="3607" r:id="rId7"/>
    <p:sldId id="3610" r:id="rId8"/>
    <p:sldId id="3613" r:id="rId9"/>
    <p:sldId id="3616" r:id="rId10"/>
    <p:sldId id="3619" r:id="rId11"/>
    <p:sldId id="3622" r:id="rId12"/>
    <p:sldId id="3625" r:id="rId13"/>
    <p:sldId id="3628" r:id="rId14"/>
    <p:sldId id="3631" r:id="rId15"/>
    <p:sldId id="3634" r:id="rId16"/>
    <p:sldId id="3637" r:id="rId17"/>
    <p:sldId id="3640" r:id="rId18"/>
    <p:sldId id="3643" r:id="rId19"/>
    <p:sldId id="3646" r:id="rId20"/>
    <p:sldId id="3649" r:id="rId21"/>
    <p:sldId id="3652" r:id="rId22"/>
    <p:sldId id="3655" r:id="rId23"/>
    <p:sldId id="3658" r:id="rId24"/>
    <p:sldId id="3661" r:id="rId25"/>
    <p:sldId id="3664" r:id="rId26"/>
    <p:sldId id="3667" r:id="rId27"/>
    <p:sldId id="3670" r:id="rId28"/>
    <p:sldId id="3673" r:id="rId29"/>
    <p:sldId id="3676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835" r:id="rId1"/>
    <p:sldLayoutId id="2147490836" r:id="rId2"/>
    <p:sldLayoutId id="2147490837" r:id="rId3"/>
    <p:sldLayoutId id="2147490838" r:id="rId4"/>
    <p:sldLayoutId id="2147490839" r:id="rId5"/>
    <p:sldLayoutId id="2147490840" r:id="rId6"/>
    <p:sldLayoutId id="2147490841" r:id="rId7"/>
    <p:sldLayoutId id="2147490842" r:id="rId8"/>
    <p:sldLayoutId id="2147490843" r:id="rId9"/>
    <p:sldLayoutId id="2147490844" r:id="rId10"/>
    <p:sldLayoutId id="214749084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872" r:id="rId1"/>
    <p:sldLayoutId id="2147490873" r:id="rId2"/>
    <p:sldLayoutId id="2147490874" r:id="rId3"/>
    <p:sldLayoutId id="2147490875" r:id="rId4"/>
    <p:sldLayoutId id="2147490876" r:id="rId5"/>
    <p:sldLayoutId id="2147490877" r:id="rId6"/>
    <p:sldLayoutId id="2147490878" r:id="rId7"/>
    <p:sldLayoutId id="2147490879" r:id="rId8"/>
    <p:sldLayoutId id="2147490880" r:id="rId9"/>
    <p:sldLayoutId id="2147490881" r:id="rId10"/>
    <p:sldLayoutId id="214749088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tags" Target="../tags/tag235.xml"/><Relationship Id="rId22" Type="http://schemas.openxmlformats.org/officeDocument/2006/relationships/tags" Target="../tags/tag236.xml"/><Relationship Id="rId23" Type="http://schemas.openxmlformats.org/officeDocument/2006/relationships/tags" Target="../tags/tag237.xml"/><Relationship Id="rId24" Type="http://schemas.openxmlformats.org/officeDocument/2006/relationships/tags" Target="../tags/tag238.xml"/><Relationship Id="rId25" Type="http://schemas.openxmlformats.org/officeDocument/2006/relationships/tags" Target="../tags/tag239.xml"/><Relationship Id="rId26" Type="http://schemas.openxmlformats.org/officeDocument/2006/relationships/tags" Target="../tags/tag240.xml"/><Relationship Id="rId27" Type="http://schemas.openxmlformats.org/officeDocument/2006/relationships/tags" Target="../tags/tag241.xml"/><Relationship Id="rId28" Type="http://schemas.openxmlformats.org/officeDocument/2006/relationships/tags" Target="../tags/tag242.xml"/><Relationship Id="rId29" Type="http://schemas.openxmlformats.org/officeDocument/2006/relationships/tags" Target="../tags/tag243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tags" Target="../tags/tag312.xml"/><Relationship Id="rId18" Type="http://schemas.openxmlformats.org/officeDocument/2006/relationships/tags" Target="../tags/tag313.xml"/><Relationship Id="rId19" Type="http://schemas.openxmlformats.org/officeDocument/2006/relationships/tags" Target="../tags/tag314.xml"/><Relationship Id="rId20" Type="http://schemas.openxmlformats.org/officeDocument/2006/relationships/tags" Target="../tags/tag315.xml"/><Relationship Id="rId21" Type="http://schemas.openxmlformats.org/officeDocument/2006/relationships/tags" Target="../tags/tag316.xml"/><Relationship Id="rId22" Type="http://schemas.openxmlformats.org/officeDocument/2006/relationships/tags" Target="../tags/tag317.xml"/><Relationship Id="rId23" Type="http://schemas.openxmlformats.org/officeDocument/2006/relationships/tags" Target="../tags/tag318.xml"/><Relationship Id="rId24" Type="http://schemas.openxmlformats.org/officeDocument/2006/relationships/tags" Target="../tags/tag319.xml"/><Relationship Id="rId25" Type="http://schemas.openxmlformats.org/officeDocument/2006/relationships/tags" Target="../tags/tag320.xml"/><Relationship Id="rId26" Type="http://schemas.openxmlformats.org/officeDocument/2006/relationships/tags" Target="../tags/tag321.xml"/><Relationship Id="rId27" Type="http://schemas.openxmlformats.org/officeDocument/2006/relationships/tags" Target="../tags/tag322.xml"/><Relationship Id="rId28" Type="http://schemas.openxmlformats.org/officeDocument/2006/relationships/tags" Target="../tags/tag323.xml"/><Relationship Id="rId29" Type="http://schemas.openxmlformats.org/officeDocument/2006/relationships/tags" Target="../tags/tag324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tags" Target="../tags/tag356.xml"/><Relationship Id="rId17" Type="http://schemas.openxmlformats.org/officeDocument/2006/relationships/tags" Target="../tags/tag357.xml"/><Relationship Id="rId18" Type="http://schemas.openxmlformats.org/officeDocument/2006/relationships/tags" Target="../tags/tag358.xml"/><Relationship Id="rId19" Type="http://schemas.openxmlformats.org/officeDocument/2006/relationships/tags" Target="../tags/tag359.xml"/><Relationship Id="rId20" Type="http://schemas.openxmlformats.org/officeDocument/2006/relationships/tags" Target="../tags/tag360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钢铁行业市场分析及投资前景预测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93980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107569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钢铁行业概述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7830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202311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213677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钢铁行业市场现状分析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84416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3084195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317563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钢铁行业发展趋势分析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88302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4123055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419290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钢铁行业投资前景预测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89966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5139690"/>
            <a:ext cx="1098550" cy="70675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520954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钢铁行业面临的挑战与机遇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91629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钢铁行业概述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钢铁行业定义</a:t>
            </a:r>
            <a:endParaRPr altLang="en-US" lang="zh-CN"/>
          </a:p>
        </p:txBody>
      </p:sp>
      <p:sp>
        <p:nvSpPr>
          <p:cNvPr id="10489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钢铁行业是指以铁矿石为主要原料，通过炼铁、炼钢、轧钢等工艺生产钢铁产品的行业。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钢铁行业是国民经济的重要基础产业，广泛应用于建筑、机械、汽车、船舶、家电等领域。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钢铁行业具有规模经济效应，产业集中度较高，世界前十大钢铁企业产量占比超过40%。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钢铁行业的发展受到国内外市场需求、原材料价格、能源成本、环保政策等多种因素的影响。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钢铁行业分类</a:t>
            </a:r>
            <a:endParaRPr altLang="en-US" lang="zh-CN"/>
          </a:p>
        </p:txBody>
      </p:sp>
      <p:sp>
        <p:nvSpPr>
          <p:cNvPr id="10490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按照用途分类：建筑、机械、汽车、船舶等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按照产品类型分类：长材、板材、管材、优特钢材等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按照生产工艺分类：炼焦、炼铁、炼钢、轧钢等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按照生产规模分类：大型、中型、小型钢厂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钢铁行业产业链结构</a:t>
            </a:r>
            <a:endParaRPr altLang="en-US" lang="zh-CN"/>
          </a:p>
        </p:txBody>
      </p:sp>
      <p:sp>
        <p:nvSpPr>
          <p:cNvPr id="104912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产业链上游：铁矿石和煤炭等原材料的采掘与供应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产业链中游：钢铁冶炼与加工，涉及炼铁、炼钢、轧钢等环节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产业链下游：钢铁产品的应用领域，如建筑、机械、汽车、造船等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循环经济：钢铁行业中的废旧钢铁回收与再利用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钢铁行业市场特点</a:t>
            </a:r>
            <a:endParaRPr altLang="en-US" lang="zh-CN"/>
          </a:p>
        </p:txBody>
      </p:sp>
      <p:sp>
        <p:nvSpPr>
          <p:cNvPr id="10491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钢铁行业是全球重要的基础产业，对国民经济发展起着支撑作用。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钢铁行业具有周期性特点，市场供需关系和政策因素对其影响较大。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钢铁行业市场竞争激烈，企业需要不断提高产品质量、降低成本、创新技术等来提升竞争力。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钢铁行业市场具有区域性特点，不同地区的钢铁企业市场地位和竞争力存在差异。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925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钢铁行业市场现状分析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钢铁行业市场规模</a:t>
            </a:r>
            <a:endParaRPr altLang="en-US" lang="zh-CN"/>
          </a:p>
        </p:txBody>
      </p:sp>
      <p:sp>
        <p:nvSpPr>
          <p:cNvPr id="104931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2022年全球钢铁市场规模约为15.58亿吨，总价值约为9200亿美元。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中国钢铁市场规模占据全球总量的50%以上，是全球最大的钢铁生产国和消费国。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欧洲、北美和亚洲是全球钢铁行业的主要市场，其中亚洲市场增长最快。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未来几年，随着新兴市场的崛起和工业化进程的加速，全球钢铁市场规模将继续保持增长态势。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钢铁行业产能及产量</a:t>
            </a:r>
            <a:endParaRPr altLang="en-US" lang="zh-CN"/>
          </a:p>
        </p:txBody>
      </p:sp>
      <p:sp>
        <p:nvSpPr>
          <p:cNvPr id="10493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2022年铁矿石原矿产量28.08亿吨，同比增长1.5%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产能利用率：75%左右，处于较低水平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2022年粗钢产量10.13亿吨，同比下降2.1%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2022年钢材产量13.40亿吨，同比下降0.8%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钢铁行业市场需求</a:t>
            </a:r>
            <a:endParaRPr altLang="en-US" lang="zh-CN"/>
          </a:p>
        </p:txBody>
      </p:sp>
      <p:sp>
        <p:nvSpPr>
          <p:cNvPr id="10494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出口市场需求：钢铁出口量逐年增加，国际市场需求旺盛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建筑业需求：随着城市化进程加速，建筑业对钢铁的需求持续增长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制造业需求：机械、汽车、造船等行业对钢铁的需求稳定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基础设施投资需求：政府基础设施投资加大，对钢铁需求增加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钢铁行业竞争格局</a:t>
            </a:r>
            <a:endParaRPr altLang="en-US" lang="zh-CN"/>
          </a:p>
        </p:txBody>
      </p:sp>
      <p:sp>
        <p:nvSpPr>
          <p:cNvPr id="104949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主要竞争者：宝钢、鞍钢、武钢等大型钢铁企业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竞争趋势：环保、技术、品质等方面的竞争将更加激烈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竞争方式：价格竞争、质量竞争、品牌竞争等多种方式并存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竞争格局：市场份额较为集中，大型企业占据主导地位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钢铁行业市场集中度</a:t>
            </a:r>
            <a:endParaRPr altLang="en-US" lang="zh-CN"/>
          </a:p>
        </p:txBody>
      </p:sp>
      <p:sp>
        <p:nvSpPr>
          <p:cNvPr id="10495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前10家钢铁企业粗钢产量占比超过60%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国有钢铁企业占据主导地位，民营钢铁企业市场份额逐年提升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钢铁行业兼并重组加速，提高产业集中度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钢铁行业市场集中度不断提升，有利于提高产业整体竞争力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64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钢铁行业发展趋势分析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钢铁行业技术发展趋势</a:t>
            </a:r>
            <a:endParaRPr altLang="en-US" lang="zh-CN"/>
          </a:p>
        </p:txBody>
      </p:sp>
      <p:sp>
        <p:nvSpPr>
          <p:cNvPr id="10497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自动化和智能化技术的应用：钢铁企业将加大自动化和智能化技术投入，提高生产效率和质量。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环保技术的创新：随着环保要求的提高，钢铁企业将不断研发和采用环保技术，降低污染物排放。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循环经济的发展：钢铁企业将加强循环经济建设，实现资源的高效利用和废弃物的减量化、资源化。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数字化和智能化的融合：钢铁企业将加强数字化和智能化技术的融合应用，提高生产和管理效率。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钢铁行业产品发展趋势</a:t>
            </a:r>
            <a:endParaRPr altLang="en-US" lang="zh-CN"/>
          </a:p>
        </p:txBody>
      </p:sp>
      <p:sp>
        <p:nvSpPr>
          <p:cNvPr id="10497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个性化定制服务兴起：钢铁企业根据客户需求，提供定制化的钢材产品和服务，满足不同行业和市场的需求。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智能化生产加速推进：钢铁企业通过引进先进技术和设备，实现智能化生产，提高生产效率和产品质量。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高品质钢材需求增长：随着制造业升级和环保要求的提高，高品质钢材的需求不断增长。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新型钢铁材料的研发和应用：钢铁企业加大新型钢铁材料的研发力度，拓展其在汽车、建筑、新能源等领域的应用。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钢铁行业市场发展趋势</a:t>
            </a:r>
            <a:endParaRPr altLang="en-US" lang="zh-CN"/>
          </a:p>
        </p:txBody>
      </p:sp>
      <p:sp>
        <p:nvSpPr>
          <p:cNvPr id="10498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环保政策趋严，推动钢铁行业绿色发展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产能过剩问题得到缓解，行业集中度提高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智能化、自动化技术的应用，提升生产效率和产品质量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循环经济和再生资源利用成为钢铁行业发展的重要方向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钢铁行业政策法规影响</a:t>
            </a:r>
            <a:endParaRPr altLang="en-US" lang="zh-CN"/>
          </a:p>
        </p:txBody>
      </p:sp>
      <p:sp>
        <p:nvSpPr>
          <p:cNvPr id="104989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环保政策：钢铁行业面临更严格的环保法规，推动企业加大环保投入和技术升级。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进口关税政策：调整进口关税政策，影响钢铁原材料的进口成本和市场竞争格局。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出口退税政策：调整出口退税政策，影响钢铁产品在国际市场的竞争力。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产能政策：政府限制钢铁产能，优化产业结构，促进企业兼并重组。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9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钢铁行业投资前景预测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钢铁行业投资环境分析</a:t>
            </a:r>
            <a:endParaRPr altLang="en-US" lang="zh-CN"/>
          </a:p>
        </p:txBody>
      </p:sp>
      <p:sp>
        <p:nvSpPr>
          <p:cNvPr id="105004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4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政策环境：国家对钢铁行业的政策支持力度，如税收优惠、信贷政策等。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市场供需：钢铁市场的供需状况，包括产能、产量、需求量等。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技术创新：钢铁行业的技术创新和研发进展，对投资的影响。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环保要求：钢铁行业的环保要求和绿色发展状况，对投资的影响。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钢铁行业投资机会分析</a:t>
            </a:r>
            <a:endParaRPr altLang="en-US" lang="zh-CN"/>
          </a:p>
        </p:txBody>
      </p:sp>
      <p:sp>
        <p:nvSpPr>
          <p:cNvPr id="10501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钢铁行业市场分析：了解市场需求、竞争格局和行业发展趋势，为投资决策提供依据。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技术创新与升级：关注钢铁企业的技术创新和产业升级，把握技术变革带来的投资机会。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产业链整合与协同发展：关注钢铁企业与上下游企业的合作与协同发展，寻找产业链整合的投资机会。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政策环境分析：关注国家政策对钢铁行业的影响，把握政策机遇。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钢铁行业投资风险分析</a:t>
            </a:r>
            <a:endParaRPr altLang="en-US" lang="zh-CN"/>
          </a:p>
        </p:txBody>
      </p:sp>
      <p:sp>
        <p:nvSpPr>
          <p:cNvPr id="10501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政策风险：钢铁行业受国家政策影响较大，政策调整可能对投资产生影响。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市场风险：钢铁市场竞争激烈，价格波动大，可能影响投资收益。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环保风险：钢铁行业属于高污染行业，环保要求日益严格，可能增加企业成本。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财务风险：部分钢铁企业存在高负债率、资金周转不灵等问题，需关注财务风险。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钢铁行业投资前景预测</a:t>
            </a:r>
            <a:endParaRPr altLang="en-US" lang="zh-CN"/>
          </a:p>
        </p:txBody>
      </p:sp>
      <p:sp>
        <p:nvSpPr>
          <p:cNvPr id="105025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市场需求：随着经济的发展，钢铁行业的需求将继续增长，尤其在基础设施建设、房地产和汽车制造等领域。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技术创新：钢铁企业应加大技术创新力度，提高产品质量和降低生产成本，以应对市场竞争。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环保要求：钢铁企业应加强环保投入，推进绿色生产，以满足国家环保要求，同时也有助于提升企业形象。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行业整合：钢铁行业将进一步整合，优势企业将通过兼并重组等方式扩大规模，提高产业集中度。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31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钢铁行业面临的挑战与机遇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钢铁行业面临的挑战</a:t>
            </a:r>
            <a:endParaRPr altLang="en-US" lang="zh-CN"/>
          </a:p>
        </p:txBody>
      </p:sp>
      <p:sp>
        <p:nvSpPr>
          <p:cNvPr id="105037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产能过剩：钢铁行业存在严重的产能过剩问题，导致市场竞争激烈，企业盈利水平下降。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8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环保压力：随着环保要求的提高，钢铁企业需要加大环保投入，提高了生产成本。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8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国际贸易摩擦：钢铁行业是全球贸易的重要领域，各国之间的贸易摩擦给钢铁企业带来了很大的不确定性。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9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技术创新不足：钢铁行业的技术创新相对滞后，不能满足高端制造业的需求，制约了行业的发展。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钢铁行业的机遇与前景展望</a:t>
            </a:r>
            <a:endParaRPr altLang="en-US" lang="zh-CN"/>
          </a:p>
        </p:txBody>
      </p:sp>
      <p:sp>
        <p:nvSpPr>
          <p:cNvPr id="1050438" name="正文"/>
          <p:cNvSpPr txBox="1"/>
          <p:nvPr>
            <p:custDataLst>
              <p:tags r:id="rId1"/>
            </p:custDataLst>
          </p:nvPr>
        </p:nvSpPr>
        <p:spPr>
          <a:xfrm>
            <a:off x="3354640" y="4602627"/>
            <a:ext cx="5483501" cy="157497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前景展望：钢铁企业应加大技术创新和环保投入，提高产品质量和降低生产成本，以应对市场竞争和环保压力。同时，企业还应加强产业链合作，形成优势互补，共同推动钢铁行业的可持续发展。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标题"/>
          <p:cNvSpPr txBox="1"/>
          <p:nvPr>
            <p:custDataLst>
              <p:tags r:id="rId2"/>
            </p:custDataLst>
          </p:nvPr>
        </p:nvSpPr>
        <p:spPr>
          <a:xfrm>
            <a:off x="3354640" y="3858889"/>
            <a:ext cx="5483501" cy="69217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单击此处添加项标题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442" name="正文"/>
          <p:cNvSpPr txBox="1"/>
          <p:nvPr>
            <p:custDataLst>
              <p:tags r:id="rId3"/>
            </p:custDataLst>
          </p:nvPr>
        </p:nvSpPr>
        <p:spPr>
          <a:xfrm>
            <a:off x="3354640" y="2108137"/>
            <a:ext cx="5483501" cy="157497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机遇：随着全球经济复苏，钢铁行业有望迎来新的增长点，如基础设施建设、制造业升级等领域的强劲需求将为钢铁行业提供更多商机。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标题"/>
          <p:cNvSpPr txBox="1"/>
          <p:nvPr>
            <p:custDataLst>
              <p:tags r:id="rId4"/>
            </p:custDataLst>
          </p:nvPr>
        </p:nvSpPr>
        <p:spPr>
          <a:xfrm>
            <a:off x="3354640" y="1364400"/>
            <a:ext cx="5483501" cy="69217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单击此处添加项标题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48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48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5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5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SLIDE_ID" val="custom2023122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8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5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28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88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f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9.45001220703125,&quot;width&quot;:351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9.45001220703125,&quot;width&quot;:351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f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9.45001220703125,&quot;width&quot;:351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9.45001220703125,&quot;width&quot;:351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08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2024-01-05T03:30:40Z</dcterms:created>
  <dcterms:modified xsi:type="dcterms:W3CDTF">2024-01-05T03:30:40Z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8a2fe2a2e5644eba9b15513b1ddf8c2c_21</vt:lpwstr>
  </property>
</Properties>
</file>