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276" r:id="rId1"/>
    <p:sldMasterId id="2147490313" r:id="rId2"/>
  </p:sldMasterIdLst>
  <p:notesMasterIdLst>
    <p:notesMasterId r:id="rId3"/>
  </p:notesMasterIdLst>
  <p:sldIdLst>
    <p:sldId id="3308" r:id="rId4"/>
    <p:sldId id="3313" r:id="rId5"/>
    <p:sldId id="3317" r:id="rId6"/>
    <p:sldId id="3320" r:id="rId7"/>
    <p:sldId id="3323" r:id="rId8"/>
    <p:sldId id="3326" r:id="rId9"/>
    <p:sldId id="3329" r:id="rId10"/>
    <p:sldId id="3332" r:id="rId11"/>
    <p:sldId id="3335" r:id="rId12"/>
    <p:sldId id="3338" r:id="rId13"/>
    <p:sldId id="3341" r:id="rId14"/>
    <p:sldId id="3344" r:id="rId15"/>
    <p:sldId id="3347" r:id="rId16"/>
    <p:sldId id="3350" r:id="rId17"/>
    <p:sldId id="3353" r:id="rId18"/>
    <p:sldId id="3356" r:id="rId19"/>
    <p:sldId id="3359" r:id="rId20"/>
    <p:sldId id="3362" r:id="rId21"/>
    <p:sldId id="3365" r:id="rId22"/>
    <p:sldId id="3368" r:id="rId23"/>
    <p:sldId id="3371" r:id="rId24"/>
    <p:sldId id="3374" r:id="rId25"/>
    <p:sldId id="3377" r:id="rId26"/>
    <p:sldId id="3380" r:id="rId27"/>
    <p:sldId id="3383" r:id="rId28"/>
    <p:sldId id="3386" r:id="rId29"/>
    <p:sldId id="3389" r:id="rId30"/>
    <p:sldId id="3392" r:id="rId31"/>
    <p:sldId id="3395" r:id="rId32"/>
    <p:sldId id="3398" r:id="rId33"/>
    <p:sldId id="3401" r:id="rId34"/>
    <p:sldId id="3404" r:id="rId35"/>
    <p:sldId id="3407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277" r:id="rId1"/>
    <p:sldLayoutId id="2147490278" r:id="rId2"/>
    <p:sldLayoutId id="2147490279" r:id="rId3"/>
    <p:sldLayoutId id="2147490280" r:id="rId4"/>
    <p:sldLayoutId id="2147490281" r:id="rId5"/>
    <p:sldLayoutId id="2147490282" r:id="rId6"/>
    <p:sldLayoutId id="2147490283" r:id="rId7"/>
    <p:sldLayoutId id="2147490284" r:id="rId8"/>
    <p:sldLayoutId id="2147490285" r:id="rId9"/>
    <p:sldLayoutId id="2147490286" r:id="rId10"/>
    <p:sldLayoutId id="214749028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314" r:id="rId1"/>
    <p:sldLayoutId id="2147490315" r:id="rId2"/>
    <p:sldLayoutId id="2147490316" r:id="rId3"/>
    <p:sldLayoutId id="2147490317" r:id="rId4"/>
    <p:sldLayoutId id="2147490318" r:id="rId5"/>
    <p:sldLayoutId id="2147490319" r:id="rId6"/>
    <p:sldLayoutId id="2147490320" r:id="rId7"/>
    <p:sldLayoutId id="2147490321" r:id="rId8"/>
    <p:sldLayoutId id="2147490322" r:id="rId9"/>
    <p:sldLayoutId id="2147490323" r:id="rId10"/>
    <p:sldLayoutId id="214749032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tags" Target="../tags/tag225.xml"/><Relationship Id="rId18" Type="http://schemas.openxmlformats.org/officeDocument/2006/relationships/tags" Target="../tags/tag226.xml"/><Relationship Id="rId19" Type="http://schemas.openxmlformats.org/officeDocument/2006/relationships/tags" Target="../tags/tag227.xml"/><Relationship Id="rId20" Type="http://schemas.openxmlformats.org/officeDocument/2006/relationships/tags" Target="../tags/tag228.xml"/><Relationship Id="rId21" Type="http://schemas.openxmlformats.org/officeDocument/2006/relationships/tags" Target="../tags/tag229.xml"/><Relationship Id="rId22" Type="http://schemas.openxmlformats.org/officeDocument/2006/relationships/tags" Target="../tags/tag230.xml"/><Relationship Id="rId23" Type="http://schemas.openxmlformats.org/officeDocument/2006/relationships/tags" Target="../tags/tag231.xml"/><Relationship Id="rId24" Type="http://schemas.openxmlformats.org/officeDocument/2006/relationships/tags" Target="../tags/tag232.xml"/><Relationship Id="rId25" Type="http://schemas.openxmlformats.org/officeDocument/2006/relationships/tags" Target="../tags/tag233.xml"/><Relationship Id="rId26" Type="http://schemas.openxmlformats.org/officeDocument/2006/relationships/tags" Target="../tags/tag234.xml"/><Relationship Id="rId27" Type="http://schemas.openxmlformats.org/officeDocument/2006/relationships/tags" Target="../tags/tag235.xml"/><Relationship Id="rId28" Type="http://schemas.openxmlformats.org/officeDocument/2006/relationships/tags" Target="../tags/tag236.xml"/><Relationship Id="rId29" Type="http://schemas.openxmlformats.org/officeDocument/2006/relationships/tags" Target="../tags/tag237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tags" Target="../tags/tag287.xml"/><Relationship Id="rId20" Type="http://schemas.openxmlformats.org/officeDocument/2006/relationships/tags" Target="../tags/tag288.xml"/><Relationship Id="rId21" Type="http://schemas.openxmlformats.org/officeDocument/2006/relationships/tags" Target="../tags/tag289.xml"/><Relationship Id="rId22" Type="http://schemas.openxmlformats.org/officeDocument/2006/relationships/tags" Target="../tags/tag290.xml"/><Relationship Id="rId23" Type="http://schemas.openxmlformats.org/officeDocument/2006/relationships/tags" Target="../tags/tag291.xml"/><Relationship Id="rId24" Type="http://schemas.openxmlformats.org/officeDocument/2006/relationships/tags" Target="../tags/tag292.xml"/><Relationship Id="rId25" Type="http://schemas.openxmlformats.org/officeDocument/2006/relationships/tags" Target="../tags/tag293.xml"/><Relationship Id="rId26" Type="http://schemas.openxmlformats.org/officeDocument/2006/relationships/tags" Target="../tags/tag294.xml"/><Relationship Id="rId27" Type="http://schemas.openxmlformats.org/officeDocument/2006/relationships/tags" Target="../tags/tag295.xml"/><Relationship Id="rId28" Type="http://schemas.openxmlformats.org/officeDocument/2006/relationships/tags" Target="../tags/tag296.xml"/><Relationship Id="rId29" Type="http://schemas.openxmlformats.org/officeDocument/2006/relationships/tags" Target="../tags/tag297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tags" Target="../tags/tag329.xml"/><Relationship Id="rId17" Type="http://schemas.openxmlformats.org/officeDocument/2006/relationships/tags" Target="../tags/tag330.xml"/><Relationship Id="rId18" Type="http://schemas.openxmlformats.org/officeDocument/2006/relationships/tags" Target="../tags/tag331.xml"/><Relationship Id="rId19" Type="http://schemas.openxmlformats.org/officeDocument/2006/relationships/tags" Target="../tags/tag332.xml"/><Relationship Id="rId20" Type="http://schemas.openxmlformats.org/officeDocument/2006/relationships/tags" Target="../tags/tag333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tags" Target="../tags/tag365.xml"/><Relationship Id="rId14" Type="http://schemas.openxmlformats.org/officeDocument/2006/relationships/tags" Target="../tags/tag366.xml"/><Relationship Id="rId15" Type="http://schemas.openxmlformats.org/officeDocument/2006/relationships/tags" Target="../tags/tag367.xml"/><Relationship Id="rId16" Type="http://schemas.openxmlformats.org/officeDocument/2006/relationships/tags" Target="../tags/tag368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tags" Target="../tags/tag381.xml"/><Relationship Id="rId14" Type="http://schemas.openxmlformats.org/officeDocument/2006/relationships/tags" Target="../tags/tag382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tags" Target="../tags/tag406.xml"/><Relationship Id="rId14" Type="http://schemas.openxmlformats.org/officeDocument/2006/relationships/tags" Target="../tags/tag407.xml"/><Relationship Id="rId15" Type="http://schemas.openxmlformats.org/officeDocument/2006/relationships/tags" Target="../tags/tag408.xml"/><Relationship Id="rId16" Type="http://schemas.openxmlformats.org/officeDocument/2006/relationships/tags" Target="../tags/tag409.xml"/><Relationship Id="rId17" Type="http://schemas.openxmlformats.org/officeDocument/2006/relationships/tags" Target="../tags/tag410.xml"/><Relationship Id="rId18" Type="http://schemas.openxmlformats.org/officeDocument/2006/relationships/tags" Target="../tags/tag411.xml"/><Relationship Id="rId19" Type="http://schemas.openxmlformats.org/officeDocument/2006/relationships/tags" Target="../tags/tag412.xml"/><Relationship Id="rId20" Type="http://schemas.openxmlformats.org/officeDocument/2006/relationships/tags" Target="../tags/tag413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tags" Target="../tags/tag422.xml"/><Relationship Id="rId10" Type="http://schemas.openxmlformats.org/officeDocument/2006/relationships/tags" Target="../tags/tag423.xml"/><Relationship Id="rId11" Type="http://schemas.openxmlformats.org/officeDocument/2006/relationships/tags" Target="../tags/tag424.xml"/><Relationship Id="rId12" Type="http://schemas.openxmlformats.org/officeDocument/2006/relationships/tags" Target="../tags/tag42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tags" Target="../tags/tag429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tags" Target="../tags/tag436.xml"/><Relationship Id="rId5" Type="http://schemas.openxmlformats.org/officeDocument/2006/relationships/tags" Target="../tags/tag437.xml"/><Relationship Id="rId6" Type="http://schemas.openxmlformats.org/officeDocument/2006/relationships/tags" Target="../tags/tag438.xml"/><Relationship Id="rId7" Type="http://schemas.openxmlformats.org/officeDocument/2006/relationships/tags" Target="../tags/tag439.xml"/><Relationship Id="rId8" Type="http://schemas.openxmlformats.org/officeDocument/2006/relationships/tags" Target="../tags/tag440.xml"/><Relationship Id="rId9" Type="http://schemas.openxmlformats.org/officeDocument/2006/relationships/tags" Target="../tags/tag441.xml"/><Relationship Id="rId10" Type="http://schemas.openxmlformats.org/officeDocument/2006/relationships/tags" Target="../tags/tag442.xml"/><Relationship Id="rId11" Type="http://schemas.openxmlformats.org/officeDocument/2006/relationships/tags" Target="../tags/tag443.xml"/><Relationship Id="rId12" Type="http://schemas.openxmlformats.org/officeDocument/2006/relationships/tags" Target="../tags/tag444.xml"/><Relationship Id="rId13" Type="http://schemas.openxmlformats.org/officeDocument/2006/relationships/tags" Target="../tags/tag445.xml"/><Relationship Id="rId14" Type="http://schemas.openxmlformats.org/officeDocument/2006/relationships/tags" Target="../tags/tag446.xml"/><Relationship Id="rId15" Type="http://schemas.openxmlformats.org/officeDocument/2006/relationships/tags" Target="../tags/tag447.xml"/><Relationship Id="rId16" Type="http://schemas.openxmlformats.org/officeDocument/2006/relationships/tags" Target="../tags/tag448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49.xml"/><Relationship Id="rId2" Type="http://schemas.openxmlformats.org/officeDocument/2006/relationships/tags" Target="../tags/tag450.xml"/><Relationship Id="rId3" Type="http://schemas.openxmlformats.org/officeDocument/2006/relationships/tags" Target="../tags/tag451.xml"/><Relationship Id="rId4" Type="http://schemas.openxmlformats.org/officeDocument/2006/relationships/tags" Target="../tags/tag452.xml"/><Relationship Id="rId5" Type="http://schemas.openxmlformats.org/officeDocument/2006/relationships/tags" Target="../tags/tag453.xml"/><Relationship Id="rId6" Type="http://schemas.openxmlformats.org/officeDocument/2006/relationships/tags" Target="../tags/tag454.xml"/><Relationship Id="rId7" Type="http://schemas.openxmlformats.org/officeDocument/2006/relationships/tags" Target="../tags/tag455.xml"/><Relationship Id="rId8" Type="http://schemas.openxmlformats.org/officeDocument/2006/relationships/tags" Target="../tags/tag456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57.xml"/><Relationship Id="rId2" Type="http://schemas.openxmlformats.org/officeDocument/2006/relationships/tags" Target="../tags/tag458.xml"/><Relationship Id="rId3" Type="http://schemas.openxmlformats.org/officeDocument/2006/relationships/tags" Target="../tags/tag459.xml"/><Relationship Id="rId4" Type="http://schemas.openxmlformats.org/officeDocument/2006/relationships/tags" Target="../tags/tag460.xml"/><Relationship Id="rId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61.xml"/><Relationship Id="rId2" Type="http://schemas.openxmlformats.org/officeDocument/2006/relationships/tags" Target="../tags/tag462.xml"/><Relationship Id="rId3" Type="http://schemas.openxmlformats.org/officeDocument/2006/relationships/tags" Target="../tags/tag463.xml"/><Relationship Id="rId4" Type="http://schemas.openxmlformats.org/officeDocument/2006/relationships/tags" Target="../tags/tag464.xml"/><Relationship Id="rId5" Type="http://schemas.openxmlformats.org/officeDocument/2006/relationships/tags" Target="../tags/tag465.xml"/><Relationship Id="rId6" Type="http://schemas.openxmlformats.org/officeDocument/2006/relationships/tags" Target="../tags/tag466.xml"/><Relationship Id="rId7" Type="http://schemas.openxmlformats.org/officeDocument/2006/relationships/tags" Target="../tags/tag467.xml"/><Relationship Id="rId8" Type="http://schemas.openxmlformats.org/officeDocument/2006/relationships/tags" Target="../tags/tag468.xml"/><Relationship Id="rId9" Type="http://schemas.openxmlformats.org/officeDocument/2006/relationships/tags" Target="../tags/tag469.xml"/><Relationship Id="rId10" Type="http://schemas.openxmlformats.org/officeDocument/2006/relationships/tags" Target="../tags/tag470.xml"/><Relationship Id="rId11" Type="http://schemas.openxmlformats.org/officeDocument/2006/relationships/tags" Target="../tags/tag471.xml"/><Relationship Id="rId12" Type="http://schemas.openxmlformats.org/officeDocument/2006/relationships/tags" Target="../tags/tag472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73.xml"/><Relationship Id="rId2" Type="http://schemas.openxmlformats.org/officeDocument/2006/relationships/tags" Target="../tags/tag474.xml"/><Relationship Id="rId3" Type="http://schemas.openxmlformats.org/officeDocument/2006/relationships/tags" Target="../tags/tag47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2024年航天技术行业市场分析及投资前景预测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航天技术行业概述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2024年航天技术市场分析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投资前景预测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航天技术行业政策法规与标准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航天技术行业技术创新与研发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航天技术行业未来发展展望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航天技术行业概述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航天技术定义</a:t>
            </a:r>
            <a:endParaRPr altLang="en-US" lang="zh-CN"/>
          </a:p>
        </p:txBody>
      </p:sp>
      <p:sp>
        <p:nvSpPr>
          <p:cNvPr id="1049088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航天技术是指探索、开发和利用太空以及地球以外天体的综合性工程技术。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它涉及多个学科领域，包括航天器设计、制造、发射、运行、控制和管理等。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航天技术是人类拓展宇宙空间和实现可持续发展的关键因素之一。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它广泛应用于军事、通讯、导航、气象观测、地球资源探测、深空探测等领域。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航天技术发展历程</a:t>
            </a:r>
            <a:endParaRPr altLang="en-US" lang="zh-CN"/>
          </a:p>
        </p:txBody>
      </p:sp>
      <p:sp>
        <p:nvSpPr>
          <p:cNvPr id="1049170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起步阶段：20世纪50年代，人类开始探索外太空，发射了第一颗人造地球卫星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登月阶段：20世纪60年代，阿波罗计划成功实现人类首次登月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空间站建设阶段：20世纪70年代，国际空间站建设开始，成为人类在太空中的重要基地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商业航天发展阶段：21世纪初，随着私营企业进入航天领域，商业航天发展迅速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航天技术应用领域</a:t>
            </a:r>
            <a:endParaRPr altLang="en-US" lang="zh-CN"/>
          </a:p>
        </p:txBody>
      </p:sp>
      <p:sp>
        <p:nvSpPr>
          <p:cNvPr id="1049252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卫星通信：提供全球覆盖的通信服务，保障信息传递的实时性和可靠性。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8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导航定位：为全球用户提供高精度定位和导航服务，广泛应用于交通、物流、智能终端等领域。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4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气象观测：利用卫星搭载的遥感器获取地球气象信息，为天气预报、气候变化研究等领域提供数据支持。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0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科学研究：通过卫星观测地球和其他天体，为科学研究提供重要数据和信息，促进人类对宇宙的认知。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航天技术行业规模</a:t>
            </a:r>
            <a:endParaRPr altLang="en-US" lang="zh-CN"/>
          </a:p>
        </p:txBody>
      </p:sp>
      <p:sp>
        <p:nvSpPr>
          <p:cNvPr id="1049334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6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8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0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航天技术行业年复合增长率约为7%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2024年全球航天技术市场规模约为3600亿美元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商业航天市场成为航天技术行业增长的重要驱动力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未来航天技术行业将呈现多元化、智能化和商业化的发展趋势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40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2024年航天技术市场分析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484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6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8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0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2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4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8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2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4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6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0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商业航天发射需求增长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国防和军事领域对航天技术的需求持续增加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太空旅游和科学实验等新兴市场逐渐兴起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卫星互联网建设加速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586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主要竞争者：全球范围内的大型航天技术公司，如SpaceX、蓝色起源等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竞争格局：呈现多极化，各家公司拥有不同的技术优势和市场定位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竞争策略：持续创新、降低成本、提高可靠性等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未来趋势：随着商业航天市场的快速发展，竞争将更加激烈，行业整合将不可避免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市场发展趋势</a:t>
            </a:r>
            <a:endParaRPr altLang="en-US" lang="zh-CN"/>
          </a:p>
        </p:txBody>
      </p:sp>
      <p:sp>
        <p:nvSpPr>
          <p:cNvPr id="10496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4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市场规模持续扩大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0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技术创新推动市场发展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6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政策支持力度加大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8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2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国际合作与竞争并存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市场发展机遇与挑战</a:t>
            </a:r>
            <a:endParaRPr altLang="en-US" lang="zh-CN"/>
          </a:p>
        </p:txBody>
      </p:sp>
      <p:sp>
        <p:nvSpPr>
          <p:cNvPr id="10497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6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机遇：随着科技的不断进步，航天技术行业市场将迎来更多发展机遇，如商业航天、太空旅游等。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2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挑战：航天技术行业市场也面临着诸多挑战，如技术难度高、资金需求大、政策法规限制等。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48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竞争格局：市场竞争激烈，企业需要不断提升技术水平和创新能力，以应对市场竞争。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0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54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未来趋势：未来航天技术行业市场将呈现多元化、智能化、绿色化等趋势，企业需要紧跟时代步伐，抓住市场发展机遇。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81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投资前景预测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49892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4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6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8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0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2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6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2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4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8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政策环境：政府对航天技术行业的支持和鼓励政策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投资环境：投资航天技术行业的风险和机会，以及投资回报率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技术环境：航天技术的创新和突破，以及技术成熟度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市场环境：航天技术行业的发展趋势和市场需求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994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技术风险：航天技术行业的技术更新换代速度快，投资需紧跟技术发展趋势。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市场风险：航天技术行业的市场需求不稳定，投资需充分考虑市场变化。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政策风险：航天技术行业受政策影响较大，投资需关注政策变化。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财务风险：航天技术行业的投资规模较大，需充分考虑财务状况和资金来源。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500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航天技术行业投资规模持续扩大，为投资者提供了更多机会。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政策支持力度加大，鼓励民间资本参与航天技术研发和商业化应用。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商业航天市场蓬勃发展，为投资者提供了更多商业机会。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航天技术行业的技术创新和商业化应用将带来更多投资机会。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501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关注政策动向，把握政策机遇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多元化投资，分散风险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关注技术创新，把握技术变革带来的投资机会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深入研究行业发展趋势，挖掘潜力企业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5024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航天技术行业政策法规与标准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政策法规环境分析</a:t>
            </a:r>
            <a:endParaRPr altLang="en-US" lang="zh-CN"/>
          </a:p>
        </p:txBody>
      </p:sp>
      <p:sp>
        <p:nvSpPr>
          <p:cNvPr id="1050316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国内外政策法规对航天技术行业的支持与引导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航天技术行业标准制定与实施情况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政策法规对航天技术行业发展的影响与制约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未来政策法规的发展趋势及对航天技术行业的影响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国际标准与国内标准</a:t>
            </a:r>
            <a:endParaRPr altLang="en-US" lang="zh-CN"/>
          </a:p>
        </p:txBody>
      </p:sp>
      <p:sp>
        <p:nvSpPr>
          <p:cNvPr id="1050382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国际标准化组织（ISO）和欧洲航天标准化委员会（ECSS）等国际组织制定了一系列航天标准，如ISO 22134等。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6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8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各国政府和航天机构也制定了一系列国内标准，如美国联邦航空局（FAA）制定的航空航天法规等。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2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4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国际标准和国内标准在航天技术行业中都发挥着重要作用，对于规范行业行为、提高产品质量和安全性等方面具有重要意义。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8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0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不同国家和地区的标准可能存在差异，因此在进行国际合作时需要充分了解和遵守相关标准和法规。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4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行业政策法规对市场的影响</a:t>
            </a:r>
            <a:endParaRPr altLang="en-US" lang="zh-CN"/>
          </a:p>
        </p:txBody>
      </p:sp>
      <p:sp>
        <p:nvSpPr>
          <p:cNvPr id="1050464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6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8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0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政策法规对航天技术行业技术创新和产业升级的推动作用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4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6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8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政策法规对航天技术行业的规范和引导作用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0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2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4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6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政策法规对市场准入和竞争格局的影响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0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2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4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政策法规对航天技术行业投资和融资环境的影响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政策法规发展趋势</a:t>
            </a:r>
            <a:endParaRPr altLang="en-US" lang="zh-CN"/>
          </a:p>
        </p:txBody>
      </p:sp>
      <p:sp>
        <p:nvSpPr>
          <p:cNvPr id="1050554" name="弧形 58"/>
          <p:cNvSpPr/>
          <p:nvPr>
            <p:custDataLst>
              <p:tags r:id="rId1"/>
            </p:custDataLst>
          </p:nvPr>
        </p:nvSpPr>
        <p:spPr>
          <a:xfrm>
            <a:off x="8107509" y="204969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6" name="弧形 57"/>
          <p:cNvSpPr/>
          <p:nvPr>
            <p:custDataLst>
              <p:tags r:id="rId2"/>
            </p:custDataLst>
          </p:nvPr>
        </p:nvSpPr>
        <p:spPr>
          <a:xfrm>
            <a:off x="608330" y="204969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8" name="椭圆 22"/>
          <p:cNvSpPr/>
          <p:nvPr>
            <p:custDataLst>
              <p:tags r:id="rId3"/>
            </p:custDataLst>
          </p:nvPr>
        </p:nvSpPr>
        <p:spPr>
          <a:xfrm>
            <a:off x="8448679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0" name="椭圆 23"/>
          <p:cNvSpPr/>
          <p:nvPr>
            <p:custDataLst>
              <p:tags r:id="rId4"/>
            </p:custDataLst>
          </p:nvPr>
        </p:nvSpPr>
        <p:spPr>
          <a:xfrm>
            <a:off x="8834838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2" name="正文"/>
          <p:cNvSpPr txBox="1"/>
          <p:nvPr>
            <p:custDataLst>
              <p:tags r:id="rId5"/>
            </p:custDataLst>
          </p:nvPr>
        </p:nvSpPr>
        <p:spPr>
          <a:xfrm>
            <a:off x="8901385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法规执行力度加大，保障航天技术安全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64" name="椭圆 24"/>
          <p:cNvSpPr/>
          <p:nvPr>
            <p:custDataLst>
              <p:tags r:id="rId6"/>
            </p:custDataLst>
          </p:nvPr>
        </p:nvSpPr>
        <p:spPr>
          <a:xfrm>
            <a:off x="6016437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6" name="椭圆 25"/>
          <p:cNvSpPr/>
          <p:nvPr>
            <p:custDataLst>
              <p:tags r:id="rId7"/>
            </p:custDataLst>
          </p:nvPr>
        </p:nvSpPr>
        <p:spPr>
          <a:xfrm>
            <a:off x="6401659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8" name="正文"/>
          <p:cNvSpPr txBox="1"/>
          <p:nvPr>
            <p:custDataLst>
              <p:tags r:id="rId8"/>
            </p:custDataLst>
          </p:nvPr>
        </p:nvSpPr>
        <p:spPr>
          <a:xfrm>
            <a:off x="6469143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国际合作加强，共同制定航天技术标准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椭圆 7"/>
          <p:cNvSpPr/>
          <p:nvPr>
            <p:custDataLst>
              <p:tags r:id="rId9"/>
            </p:custDataLst>
          </p:nvPr>
        </p:nvSpPr>
        <p:spPr>
          <a:xfrm>
            <a:off x="3584195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2" name="椭圆 9"/>
          <p:cNvSpPr/>
          <p:nvPr>
            <p:custDataLst>
              <p:tags r:id="rId10"/>
            </p:custDataLst>
          </p:nvPr>
        </p:nvSpPr>
        <p:spPr>
          <a:xfrm>
            <a:off x="3969417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4" name="正文"/>
          <p:cNvSpPr txBox="1"/>
          <p:nvPr>
            <p:custDataLst>
              <p:tags r:id="rId11"/>
            </p:custDataLst>
          </p:nvPr>
        </p:nvSpPr>
        <p:spPr>
          <a:xfrm>
            <a:off x="403690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标准化建设加速，提高航天产品质量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76" name="椭圆 5"/>
          <p:cNvSpPr/>
          <p:nvPr>
            <p:custDataLst>
              <p:tags r:id="rId12"/>
            </p:custDataLst>
          </p:nvPr>
        </p:nvSpPr>
        <p:spPr>
          <a:xfrm>
            <a:off x="875455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8" name="椭圆 4"/>
          <p:cNvSpPr/>
          <p:nvPr>
            <p:custDataLst>
              <p:tags r:id="rId13"/>
            </p:custDataLst>
          </p:nvPr>
        </p:nvSpPr>
        <p:spPr>
          <a:xfrm>
            <a:off x="1260677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0" name="正文"/>
          <p:cNvSpPr txBox="1"/>
          <p:nvPr>
            <p:custDataLst>
              <p:tags r:id="rId14"/>
            </p:custDataLst>
          </p:nvPr>
        </p:nvSpPr>
        <p:spPr>
          <a:xfrm>
            <a:off x="132816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政策法规不断完善，鼓励航天技术发展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64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航天技术行业技术创新与研发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技术创新现状与趋势</a:t>
            </a:r>
            <a:endParaRPr altLang="en-US" lang="zh-CN"/>
          </a:p>
        </p:txBody>
      </p:sp>
      <p:sp>
        <p:nvSpPr>
          <p:cNvPr id="1050716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18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20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22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2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未来航天技术行业将朝着更高效、更安全、更环保的方向发展。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2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航天技术行业技术创新不断涌现，推动着航天事业的发展。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2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人工智能、大数据等新兴技术将为航天技术行业的技术创新提供更多可能性。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3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航天技术行业的技术创新需要加强国际合作，共同推进航天事业的发展。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关键技术突破与进展</a:t>
            </a:r>
            <a:endParaRPr altLang="en-US" lang="zh-CN"/>
          </a:p>
        </p:txBody>
      </p:sp>
      <p:sp>
        <p:nvSpPr>
          <p:cNvPr id="10507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4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2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火箭技术：可重复使用火箭，降低发射成本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载人航天：空间站建设与运营，月面着陆与返回技术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4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2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深空探测：火星探测、小行星探测等任务取得重要突破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卫星技术：微型化、智能化、多功能化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技术研发重点与方向</a:t>
            </a:r>
            <a:endParaRPr altLang="en-US" lang="zh-CN"/>
          </a:p>
        </p:txBody>
      </p:sp>
      <p:sp>
        <p:nvSpPr>
          <p:cNvPr id="105088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9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9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90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0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卫星应用：加强遥感、通信、导航等卫星应用技术的研发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0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深空探测：探索火星及更远天体，开展科学实验与探测任务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0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推进技术：提高火箭推力，缩短发射准备周期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1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载人航天：完善空间站建设，实现长期驻留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625"/>
          </a:bodyPr>
          <a:p>
            <a:r>
              <a:rPr altLang="en-US" lang="zh-CN"/>
              <a:t>技术创新对市场的影响</a:t>
            </a:r>
            <a:endParaRPr altLang="en-US" lang="zh-CN"/>
          </a:p>
        </p:txBody>
      </p:sp>
      <p:sp>
        <p:nvSpPr>
          <p:cNvPr id="1050970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提升产品性能，满足市场需求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72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降低生产成本，提高经济效益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74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创造新的应用领域，拓展市场空间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76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提升企业核心竞争力，赢得市场份额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3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103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航天技术行业未来发展展望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1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未来市场需求预测</a:t>
            </a:r>
            <a:endParaRPr altLang="en-US" lang="zh-CN"/>
          </a:p>
        </p:txBody>
      </p:sp>
      <p:sp>
        <p:nvSpPr>
          <p:cNvPr id="1051112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14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16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18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月球开发：月球资源开发与利用将加速，为人类带来更多商业机会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20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22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24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26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商业航天：随着卫星互联网的发展，商业航天市场将迎来爆发式增长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28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30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32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34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太空旅游：随着技术的成熟，太空旅游将成为新的消费热点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36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38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40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42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火星探索：火星探测和移民将逐步实现，为人类拓展生存空间提供可能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0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未来技术发展趋势</a:t>
            </a:r>
            <a:endParaRPr altLang="en-US" lang="zh-CN"/>
          </a:p>
        </p:txBody>
      </p:sp>
      <p:sp>
        <p:nvSpPr>
          <p:cNvPr id="1051202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204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206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208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21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月球基地：各国将竞相建立月球基地，开展长期科研和资源开发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1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太空旅游：随着技术的进步，太空旅游将变得更加普及和可行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1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火星探索：火星将成为人类太空探索的重点目标，实现载人登陆并建立殖民地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1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先进推进系统：新型推进系统如离子推进器、核聚变能源将应用于航天器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未来市场格局变化</a:t>
            </a:r>
            <a:endParaRPr altLang="en-US" lang="zh-CN"/>
          </a:p>
        </p:txBody>
      </p:sp>
      <p:sp>
        <p:nvSpPr>
          <p:cNvPr id="1051276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航天技术行业的市场规模将持续增长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78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民营航天企业将逐渐崛起，成为行业的重要力量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80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国际合作将成为航天技术行业的重要趋势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82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人工智能和大数据技术将为航天技术行业带来新的发展机遇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4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未来航天技术行业的发展重点</a:t>
            </a:r>
            <a:endParaRPr altLang="en-US" lang="zh-CN"/>
          </a:p>
        </p:txBody>
      </p:sp>
      <p:sp>
        <p:nvSpPr>
          <p:cNvPr id="10513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344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46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推进太空探索：实现深空探测、火星登陆等任务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3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350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52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商业航天：推动卫星发射、太空旅游等商业化运营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3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356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先进技术研发：重点发展可重复使用火箭、先进推进系统等技术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358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362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64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国际合作与交流：加强国际合作，共同推进航天技术发展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4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0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6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36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85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4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43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7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475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2024-01-06T04:59:22Z</dcterms:created>
  <dcterms:modified xsi:type="dcterms:W3CDTF">2024-01-06T04:59:22Z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87b882220b294dfe89d4a8f278ad1b54_21</vt:lpwstr>
  </property>
</Properties>
</file>