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094" r:id="rId1"/>
    <p:sldMasterId id="2147503131" r:id="rId2"/>
  </p:sldMasterIdLst>
  <p:notesMasterIdLst>
    <p:notesMasterId r:id="rId3"/>
  </p:notesMasterIdLst>
  <p:sldIdLst>
    <p:sldId id="8827" r:id="rId4"/>
    <p:sldId id="8832" r:id="rId5"/>
    <p:sldId id="8836" r:id="rId6"/>
    <p:sldId id="8839" r:id="rId7"/>
    <p:sldId id="8842" r:id="rId8"/>
    <p:sldId id="8845" r:id="rId9"/>
    <p:sldId id="8848" r:id="rId10"/>
    <p:sldId id="8851" r:id="rId11"/>
    <p:sldId id="8854" r:id="rId12"/>
    <p:sldId id="8857" r:id="rId13"/>
    <p:sldId id="8860" r:id="rId14"/>
    <p:sldId id="8863" r:id="rId15"/>
    <p:sldId id="8866" r:id="rId16"/>
    <p:sldId id="8869" r:id="rId17"/>
    <p:sldId id="8872" r:id="rId18"/>
    <p:sldId id="8875" r:id="rId19"/>
    <p:sldId id="8878" r:id="rId20"/>
    <p:sldId id="8881" r:id="rId21"/>
    <p:sldId id="8884" r:id="rId22"/>
    <p:sldId id="8887" r:id="rId23"/>
    <p:sldId id="8890" r:id="rId24"/>
    <p:sldId id="8893" r:id="rId25"/>
    <p:sldId id="8896"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idx="2"/>
          </p:nvPr>
        </p:nvSpPr>
        <p:spPr/>
      </p:sp>
      <p:sp>
        <p:nvSpPr>
          <p:cNvPr id="1048616"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095" r:id="rId1"/>
    <p:sldLayoutId id="2147503096" r:id="rId2"/>
    <p:sldLayoutId id="2147503097" r:id="rId3"/>
    <p:sldLayoutId id="2147503098" r:id="rId4"/>
    <p:sldLayoutId id="2147503099" r:id="rId5"/>
    <p:sldLayoutId id="2147503100" r:id="rId6"/>
    <p:sldLayoutId id="2147503101" r:id="rId7"/>
    <p:sldLayoutId id="2147503102" r:id="rId8"/>
    <p:sldLayoutId id="2147503103" r:id="rId9"/>
    <p:sldLayoutId id="2147503104" r:id="rId10"/>
    <p:sldLayoutId id="214750310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03132" r:id="rId1"/>
    <p:sldLayoutId id="2147503133" r:id="rId2"/>
    <p:sldLayoutId id="2147503134" r:id="rId3"/>
    <p:sldLayoutId id="2147503135" r:id="rId4"/>
    <p:sldLayoutId id="2147503136" r:id="rId5"/>
    <p:sldLayoutId id="2147503137" r:id="rId6"/>
    <p:sldLayoutId id="2147503138" r:id="rId7"/>
    <p:sldLayoutId id="2147503139" r:id="rId8"/>
    <p:sldLayoutId id="2147503140" r:id="rId9"/>
    <p:sldLayoutId id="2147503141" r:id="rId10"/>
    <p:sldLayoutId id="2147503142"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tags" Target="../tags/tag162.xml"/><Relationship Id="rId14" Type="http://schemas.openxmlformats.org/officeDocument/2006/relationships/tags" Target="../tags/tag163.xml"/><Relationship Id="rId15" Type="http://schemas.openxmlformats.org/officeDocument/2006/relationships/tags" Target="../tags/tag164.xml"/><Relationship Id="rId16" Type="http://schemas.openxmlformats.org/officeDocument/2006/relationships/tags" Target="../tags/tag165.xml"/><Relationship Id="rId17" Type="http://schemas.openxmlformats.org/officeDocument/2006/relationships/tags" Target="../tags/tag166.xml"/><Relationship Id="rId18" Type="http://schemas.openxmlformats.org/officeDocument/2006/relationships/tags" Target="../tags/tag167.xml"/><Relationship Id="rId19" Type="http://schemas.openxmlformats.org/officeDocument/2006/relationships/tags" Target="../tags/tag168.xml"/><Relationship Id="rId20" Type="http://schemas.openxmlformats.org/officeDocument/2006/relationships/tags" Target="../tags/tag169.xml"/><Relationship Id="rId21" Type="http://schemas.openxmlformats.org/officeDocument/2006/relationships/tags" Target="../tags/tag170.xml"/><Relationship Id="rId22" Type="http://schemas.openxmlformats.org/officeDocument/2006/relationships/tags" Target="../tags/tag171.xml"/><Relationship Id="rId23" Type="http://schemas.openxmlformats.org/officeDocument/2006/relationships/tags" Target="../tags/tag172.xml"/><Relationship Id="rId24" Type="http://schemas.openxmlformats.org/officeDocument/2006/relationships/tags" Target="../tags/tag173.xml"/><Relationship Id="rId25" Type="http://schemas.openxmlformats.org/officeDocument/2006/relationships/tags" Target="../tags/tag174.xml"/><Relationship Id="rId26" Type="http://schemas.openxmlformats.org/officeDocument/2006/relationships/tags" Target="../tags/tag175.xml"/><Relationship Id="rId27" Type="http://schemas.openxmlformats.org/officeDocument/2006/relationships/tags" Target="../tags/tag176.xml"/><Relationship Id="rId28" Type="http://schemas.openxmlformats.org/officeDocument/2006/relationships/tags" Target="../tags/tag177.xml"/><Relationship Id="rId29" Type="http://schemas.openxmlformats.org/officeDocument/2006/relationships/tags" Target="../tags/tag178.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tags" Target="../tags/tag263.xml"/><Relationship Id="rId16" Type="http://schemas.openxmlformats.org/officeDocument/2006/relationships/tags" Target="../tags/tag264.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tags" Target="../tags/tag324.xml"/><Relationship Id="rId18" Type="http://schemas.openxmlformats.org/officeDocument/2006/relationships/tags" Target="../tags/tag325.xml"/><Relationship Id="rId19" Type="http://schemas.openxmlformats.org/officeDocument/2006/relationships/tags" Target="../tags/tag326.xml"/><Relationship Id="rId20" Type="http://schemas.openxmlformats.org/officeDocument/2006/relationships/tags" Target="../tags/tag327.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初中教育的教育公平与差异化教育</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6974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初中教育的教育公平</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6974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差异化教育的理念与实践</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994150"/>
            <a:ext cx="4088130" cy="398780"/>
          </a:xfrm>
          <a:prstGeom prst="rect"/>
          <a:noFill/>
        </p:spPr>
        <p:txBody>
          <a:bodyPr anchor="t" bIns="45720" rtlCol="0" wrap="square">
            <a:spAutoFit/>
          </a:bodyPr>
          <a:p>
            <a:pPr algn="l" fontAlgn="ctr">
              <a:lnSpc>
                <a:spcPct val="100000"/>
              </a:lnSpc>
            </a:pPr>
            <a:r>
              <a:rPr altLang="en-US" b="1" dirty="0" sz="2000" lang="zh-CN">
                <a:solidFill>
                  <a:schemeClr val="accent1"/>
                </a:solidFill>
                <a:latin typeface="+mj-ea"/>
                <a:ea typeface="+mj-ea"/>
                <a:cs typeface="微软雅黑" panose="020B0503020204020204" charset="-122"/>
                <a:sym typeface="+mn-ea"/>
              </a:rPr>
              <a:t>教育公平与差异化教育的关系</a:t>
            </a:r>
            <a:endParaRPr altLang="en-US" b="1" dirty="0"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994150"/>
            <a:ext cx="4068445" cy="706755"/>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促进教育公平与差异化教育的政策建议</a:t>
            </a:r>
            <a:endParaRPr altLang="en-US" b="1" sz="2000" lang="zh-CN">
              <a:solidFill>
                <a:schemeClr val="accent1"/>
              </a:solidFill>
              <a:latin typeface="+mj-ea"/>
              <a:ea typeface="+mj-ea"/>
              <a:cs typeface="微软雅黑" panose="020B0503020204020204" charset="-122"/>
              <a:sym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2" name="标题 3"/>
          <p:cNvSpPr>
            <a:spLocks noGrp="1"/>
          </p:cNvSpPr>
          <p:nvPr>
            <p:ph type="title" idx="4"/>
            <p:custDataLst>
              <p:tags r:id="rId1"/>
            </p:custDataLst>
          </p:nvPr>
        </p:nvSpPr>
        <p:spPr/>
        <p:txBody>
          <a:bodyPr/>
          <a:p>
            <a:r>
              <a:rPr altLang="en-US" lang="zh-CN"/>
              <a:t>初中教育的教育公平</a:t>
            </a:r>
            <a:endParaRPr altLang="en-US" lang="zh-CN"/>
          </a:p>
        </p:txBody>
      </p:sp>
      <p:sp>
        <p:nvSpPr>
          <p:cNvPr id="1048884"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8" name="标题 1"/>
          <p:cNvSpPr>
            <a:spLocks noGrp="1"/>
          </p:cNvSpPr>
          <p:nvPr>
            <p:ph type="title" idx="2"/>
          </p:nvPr>
        </p:nvSpPr>
        <p:spPr/>
        <p:txBody>
          <a:bodyPr/>
          <a:p>
            <a:r>
              <a:rPr altLang="en-US" lang="zh-CN"/>
              <a:t>教育公平的定义和重要性</a:t>
            </a:r>
            <a:endParaRPr altLang="en-US" lang="zh-CN"/>
          </a:p>
        </p:txBody>
      </p:sp>
      <p:sp>
        <p:nvSpPr>
          <p:cNvPr id="104893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教育公平是指每个学生都应该享有平等的受教育机会和资源，不受社会地位、经济条件、性别、种族等因素的限制。</a:t>
            </a:r>
            <a:endParaRPr altLang="en-US" dirty="0" sz="2000" lang="zh-CN" spc="150">
              <a:solidFill>
                <a:schemeClr val="tx1">
                  <a:lumMod val="75000"/>
                  <a:lumOff val="25000"/>
                </a:schemeClr>
              </a:solidFill>
              <a:latin typeface="+mn-ea"/>
              <a:sym typeface="+mn-ea"/>
            </a:endParaRPr>
          </a:p>
        </p:txBody>
      </p:sp>
      <p:sp>
        <p:nvSpPr>
          <p:cNvPr id="104893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教育公平是社会公平的重要基础，也是实现社会公正的重要途径。通过教育公平，可以缩小社会贫富差距，提高整体社会福利水平。</a:t>
            </a:r>
            <a:endParaRPr altLang="en-US" dirty="0" sz="2000" lang="zh-CN" spc="150">
              <a:solidFill>
                <a:schemeClr val="tx1">
                  <a:lumMod val="75000"/>
                  <a:lumOff val="25000"/>
                </a:schemeClr>
              </a:solidFill>
              <a:latin typeface="+mn-ea"/>
              <a:sym typeface="+mn-ea"/>
            </a:endParaRPr>
          </a:p>
        </p:txBody>
      </p:sp>
      <p:sp>
        <p:nvSpPr>
          <p:cNvPr id="104894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教育公平有利于促进社会稳定和发展。通过保障每个学生的教育权利，可以减少社会矛盾和冲突，增强社会凝聚力和稳定性。</a:t>
            </a:r>
            <a:endParaRPr altLang="en-US" dirty="0" sz="2000" lang="zh-CN" spc="150">
              <a:solidFill>
                <a:schemeClr val="tx1">
                  <a:lumMod val="75000"/>
                  <a:lumOff val="25000"/>
                </a:schemeClr>
              </a:solidFill>
              <a:latin typeface="+mn-ea"/>
              <a:sym typeface="+mn-ea"/>
            </a:endParaRPr>
          </a:p>
        </p:txBody>
      </p:sp>
      <p:sp>
        <p:nvSpPr>
          <p:cNvPr id="104894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教育公平有利于提高教育质量和水平。当每个学生都能够获得平等的教育资源和机会时，教育系统的整体质量和水平也会得到提升。</a:t>
            </a:r>
            <a:endParaRPr altLang="en-US" dirty="0" sz="2000" lang="zh-CN" spc="150">
              <a:solidFill>
                <a:schemeClr val="tx1">
                  <a:lumMod val="75000"/>
                  <a:lumOff val="25000"/>
                </a:schemeClr>
              </a:solidFill>
              <a:latin typeface="+mn-ea"/>
              <a:sym typeface="+mn-ea"/>
            </a:endParaRPr>
          </a:p>
        </p:txBody>
      </p:sp>
      <p:sp>
        <p:nvSpPr>
          <p:cNvPr id="104895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2" name="标题 1"/>
          <p:cNvSpPr>
            <a:spLocks noGrp="1"/>
          </p:cNvSpPr>
          <p:nvPr>
            <p:ph type="title" idx="2"/>
          </p:nvPr>
        </p:nvSpPr>
        <p:spPr/>
        <p:txBody>
          <a:bodyPr/>
          <a:p>
            <a:r>
              <a:rPr altLang="en-US" lang="zh-CN"/>
              <a:t>初中教育阶段的现状和问题</a:t>
            </a:r>
            <a:endParaRPr altLang="en-US" lang="zh-CN"/>
          </a:p>
        </p:txBody>
      </p:sp>
      <p:sp>
        <p:nvSpPr>
          <p:cNvPr id="10489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优秀师资力量缺乏</a:t>
            </a:r>
            <a:endParaRPr altLang="en-US" dirty="0" sz="2400" lang="zh-CN">
              <a:latin typeface="+mn-ea"/>
              <a:ea typeface="+mn-ea"/>
            </a:endParaRPr>
          </a:p>
        </p:txBody>
      </p:sp>
      <p:sp>
        <p:nvSpPr>
          <p:cNvPr id="10490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不同地区教育水平参差不齐</a:t>
            </a:r>
            <a:endParaRPr altLang="en-US" dirty="0" sz="2400" lang="zh-CN">
              <a:latin typeface="+mn-ea"/>
              <a:ea typeface="+mn-ea"/>
            </a:endParaRPr>
          </a:p>
        </p:txBody>
      </p:sp>
      <p:sp>
        <p:nvSpPr>
          <p:cNvPr id="10490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初中教育资源分配不均</a:t>
            </a:r>
            <a:endParaRPr altLang="en-US" dirty="0" sz="2400" lang="zh-CN">
              <a:latin typeface="+mn-ea"/>
              <a:ea typeface="+mn-ea"/>
            </a:endParaRPr>
          </a:p>
        </p:txBody>
      </p:sp>
      <p:sp>
        <p:nvSpPr>
          <p:cNvPr id="10490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城乡教育差距大</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6" name="标题 1"/>
          <p:cNvSpPr>
            <a:spLocks noGrp="1"/>
          </p:cNvSpPr>
          <p:nvPr>
            <p:ph type="title" idx="2"/>
          </p:nvPr>
        </p:nvSpPr>
        <p:spPr/>
        <p:txBody>
          <a:bodyPr/>
          <a:p>
            <a:r>
              <a:rPr altLang="en-US" lang="zh-CN"/>
              <a:t>提高教育公平的策略和措施</a:t>
            </a:r>
            <a:endParaRPr altLang="en-US" lang="zh-CN"/>
          </a:p>
        </p:txBody>
      </p:sp>
      <p:sp>
        <p:nvSpPr>
          <p:cNvPr id="104905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加大教育投入，提高初中教育的普及率和质量</a:t>
            </a:r>
            <a:endParaRPr altLang="en-US" dirty="0" sz="1200" lang="zh-CN" spc="150">
              <a:solidFill>
                <a:schemeClr val="tx1">
                  <a:lumMod val="65000"/>
                  <a:lumOff val="35000"/>
                </a:schemeClr>
              </a:solidFill>
              <a:latin typeface="+mn-ea"/>
              <a:sym typeface="+mn-ea"/>
            </a:endParaRPr>
          </a:p>
        </p:txBody>
      </p:sp>
      <p:sp>
        <p:nvSpPr>
          <p:cNvPr id="104909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加强教师队伍建设，提高教师的专业素养和教学水平</a:t>
            </a:r>
            <a:endParaRPr altLang="en-US" dirty="0" sz="1200" lang="zh-CN" spc="150">
              <a:solidFill>
                <a:schemeClr val="tx1">
                  <a:lumMod val="65000"/>
                  <a:lumOff val="35000"/>
                </a:schemeClr>
              </a:solidFill>
              <a:latin typeface="+mn-ea"/>
              <a:sym typeface="+mn-ea"/>
            </a:endParaRPr>
          </a:p>
        </p:txBody>
      </p:sp>
      <p:sp>
        <p:nvSpPr>
          <p:cNvPr id="104909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完善招生制度，确保公平、公正和透明的选拔机制</a:t>
            </a:r>
            <a:endParaRPr altLang="en-US" dirty="0" sz="1200" lang="zh-CN" spc="150">
              <a:solidFill>
                <a:schemeClr val="tx1">
                  <a:lumMod val="65000"/>
                  <a:lumOff val="35000"/>
                </a:schemeClr>
              </a:solidFill>
              <a:latin typeface="+mn-ea"/>
              <a:sym typeface="+mn-ea"/>
            </a:endParaRPr>
          </a:p>
        </p:txBody>
      </p:sp>
      <p:sp>
        <p:nvSpPr>
          <p:cNvPr id="104910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优化教育资源配置，缩小城乡、区域和校际差距</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0" name="标题 1"/>
          <p:cNvSpPr>
            <a:spLocks noGrp="1"/>
          </p:cNvSpPr>
          <p:nvPr>
            <p:ph type="title" idx="2"/>
          </p:nvPr>
        </p:nvSpPr>
        <p:spPr/>
        <p:txBody>
          <a:bodyPr/>
          <a:p>
            <a:r>
              <a:rPr altLang="en-US" lang="zh-CN"/>
              <a:t>教育公平对个人和社会的影响</a:t>
            </a:r>
            <a:endParaRPr altLang="en-US" lang="zh-CN"/>
          </a:p>
        </p:txBody>
      </p:sp>
      <p:sp>
        <p:nvSpPr>
          <p:cNvPr id="10491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教育公平是保障个人发展权利的重要基础，能够促进个人全面发展。</a:t>
            </a:r>
            <a:endParaRPr altLang="en-US" dirty="0" sz="2000" lang="zh-CN" spc="150">
              <a:solidFill>
                <a:schemeClr val="tx1">
                  <a:lumMod val="85000"/>
                  <a:lumOff val="15000"/>
                </a:schemeClr>
              </a:solidFill>
              <a:latin typeface="+mn-ea"/>
              <a:sym typeface="+mn-ea"/>
            </a:endParaRPr>
          </a:p>
        </p:txBody>
      </p:sp>
      <p:sp>
        <p:nvSpPr>
          <p:cNvPr id="10491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教育公平有助于社会稳定和可持续发展，减少社会不公和阶层固化。</a:t>
            </a:r>
            <a:endParaRPr altLang="en-US" dirty="0" sz="2000" lang="zh-CN" spc="150">
              <a:solidFill>
                <a:schemeClr val="tx1">
                  <a:lumMod val="85000"/>
                  <a:lumOff val="15000"/>
                </a:schemeClr>
              </a:solidFill>
              <a:latin typeface="+mn-ea"/>
              <a:sym typeface="+mn-ea"/>
            </a:endParaRPr>
          </a:p>
        </p:txBody>
      </p:sp>
      <p:sp>
        <p:nvSpPr>
          <p:cNvPr id="10491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教育公平能够提高整个社会的文化素质和创新能力，推动社会进步。</a:t>
            </a:r>
            <a:endParaRPr altLang="en-US" dirty="0" sz="2000" lang="zh-CN" spc="150">
              <a:solidFill>
                <a:schemeClr val="tx1">
                  <a:lumMod val="85000"/>
                  <a:lumOff val="15000"/>
                </a:schemeClr>
              </a:solidFill>
              <a:latin typeface="+mn-ea"/>
              <a:sym typeface="+mn-ea"/>
            </a:endParaRPr>
          </a:p>
        </p:txBody>
      </p:sp>
      <p:sp>
        <p:nvSpPr>
          <p:cNvPr id="10491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教育公平有助于实现个人与社会的共赢，培养更多优秀人才。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4" name="标题 3"/>
          <p:cNvSpPr>
            <a:spLocks noGrp="1"/>
          </p:cNvSpPr>
          <p:nvPr>
            <p:ph type="title" idx="4"/>
            <p:custDataLst>
              <p:tags r:id="rId1"/>
            </p:custDataLst>
          </p:nvPr>
        </p:nvSpPr>
        <p:spPr/>
        <p:txBody>
          <a:bodyPr/>
          <a:p>
            <a:r>
              <a:rPr altLang="en-US" lang="zh-CN"/>
              <a:t>差异化教育的理念与实践</a:t>
            </a:r>
            <a:endParaRPr altLang="en-US" lang="zh-CN"/>
          </a:p>
        </p:txBody>
      </p:sp>
      <p:sp>
        <p:nvSpPr>
          <p:cNvPr id="1049206"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0" name="标题 1"/>
          <p:cNvSpPr>
            <a:spLocks noGrp="1"/>
          </p:cNvSpPr>
          <p:nvPr>
            <p:ph type="title" idx="2"/>
          </p:nvPr>
        </p:nvSpPr>
        <p:spPr/>
        <p:txBody>
          <a:bodyPr/>
          <a:p>
            <a:r>
              <a:rPr altLang="en-US" lang="zh-CN"/>
              <a:t>差异化教育的定义和理论基础</a:t>
            </a:r>
            <a:endParaRPr altLang="en-US" lang="zh-CN"/>
          </a:p>
        </p:txBody>
      </p:sp>
      <p:sp>
        <p:nvSpPr>
          <p:cNvPr id="104925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实践方式：差异化教育可以通过课程设置、教学组织、教师指导等多种方式实现，例如分层教学、走班制、导师制等。</a:t>
            </a:r>
            <a:endParaRPr altLang="en-US" dirty="0" sz="2200" lang="zh-CN">
              <a:latin typeface="+mn-ea"/>
              <a:ea typeface="+mn-ea"/>
            </a:endParaRPr>
          </a:p>
        </p:txBody>
      </p:sp>
      <p:sp>
        <p:nvSpPr>
          <p:cNvPr id="104927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实施原则：差异化教育应遵循个性发展、全面性、公平性等原则，确保每个学生都能得到适合自己的教育资源和机会。</a:t>
            </a:r>
            <a:endParaRPr altLang="en-US" dirty="0" sz="2200" lang="zh-CN">
              <a:latin typeface="+mn-ea"/>
              <a:ea typeface="+mn-ea"/>
            </a:endParaRPr>
          </a:p>
        </p:txBody>
      </p:sp>
      <p:sp>
        <p:nvSpPr>
          <p:cNvPr id="104927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差异化教育的定义：根据学生的个性、兴趣、特长等方面的差异，提供不同的教育内容和教学方式，以满足学生个性化发展需求的教育理念和实践。</a:t>
            </a:r>
            <a:endParaRPr altLang="en-US" dirty="0" sz="2400" lang="zh-CN">
              <a:latin typeface="+mn-ea"/>
              <a:ea typeface="+mn-ea"/>
            </a:endParaRPr>
          </a:p>
        </p:txBody>
      </p:sp>
      <p:sp>
        <p:nvSpPr>
          <p:cNvPr id="104927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理论基础：基于人本主义心理学、认知心理学和多元智力理论等，认为学生具有不同的优势和不足，需要有针对性地指导和帮助，以实现全面发展。</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4" name="标题 1"/>
          <p:cNvSpPr>
            <a:spLocks noGrp="1"/>
          </p:cNvSpPr>
          <p:nvPr>
            <p:ph type="title" idx="2"/>
          </p:nvPr>
        </p:nvSpPr>
        <p:spPr/>
        <p:txBody>
          <a:bodyPr/>
          <a:p>
            <a:r>
              <a:rPr altLang="en-US" lang="zh-CN"/>
              <a:t>初中教育阶段实施差异化教育的必要性</a:t>
            </a:r>
            <a:endParaRPr altLang="en-US" lang="zh-CN"/>
          </a:p>
        </p:txBody>
      </p:sp>
      <p:sp>
        <p:nvSpPr>
          <p:cNvPr id="10493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尊重学生个性差异：每个学生都有自己的特长和兴趣，差异化教育能够更好地满足学生的个性化需求，促进学生的全面发展。</a:t>
            </a:r>
            <a:endParaRPr altLang="en-US" dirty="0" sz="2000" lang="zh-CN" spc="150">
              <a:solidFill>
                <a:schemeClr val="tx1">
                  <a:lumMod val="85000"/>
                  <a:lumOff val="15000"/>
                </a:schemeClr>
              </a:solidFill>
              <a:latin typeface="+mn-ea"/>
              <a:sym typeface="+mn-ea"/>
            </a:endParaRPr>
          </a:p>
        </p:txBody>
      </p:sp>
      <p:sp>
        <p:nvSpPr>
          <p:cNvPr id="10493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提高教育质量：差异化教育能够根据学生的学习能力和兴趣，提供更加贴合学生需求的课程和学习计划，从而提高学生的学习积极性和教育质量。</a:t>
            </a:r>
            <a:endParaRPr altLang="en-US" dirty="0" sz="2000" lang="zh-CN" spc="150">
              <a:solidFill>
                <a:schemeClr val="tx1">
                  <a:lumMod val="85000"/>
                  <a:lumOff val="15000"/>
                </a:schemeClr>
              </a:solidFill>
              <a:latin typeface="+mn-ea"/>
              <a:sym typeface="+mn-ea"/>
            </a:endParaRPr>
          </a:p>
        </p:txBody>
      </p:sp>
      <p:sp>
        <p:nvSpPr>
          <p:cNvPr id="10493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培养多样化人才：通过实施差异化教育，可以培养出更多具有创新精神和实践能力的人才，为未来的社会发展和经济建设提供多样化的人才支持。</a:t>
            </a:r>
            <a:endParaRPr altLang="en-US" dirty="0" sz="2000" lang="zh-CN" spc="150">
              <a:solidFill>
                <a:schemeClr val="tx1">
                  <a:lumMod val="85000"/>
                  <a:lumOff val="15000"/>
                </a:schemeClr>
              </a:solidFill>
              <a:latin typeface="+mn-ea"/>
              <a:sym typeface="+mn-ea"/>
            </a:endParaRPr>
          </a:p>
        </p:txBody>
      </p:sp>
      <p:sp>
        <p:nvSpPr>
          <p:cNvPr id="10493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促进教育公平：差异化教育可以弥补传统教育模式的不足，使每个学生都能够得到适合自己的教育资源和机会，从而更好地实现教育公平。</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8" name="标题 1"/>
          <p:cNvSpPr>
            <a:spLocks noGrp="1"/>
          </p:cNvSpPr>
          <p:nvPr>
            <p:ph type="title" idx="2"/>
          </p:nvPr>
        </p:nvSpPr>
        <p:spPr/>
        <p:txBody>
          <a:bodyPr/>
          <a:p>
            <a:r>
              <a:rPr altLang="en-US" lang="zh-CN"/>
              <a:t>差异化教育的实践案例和效果评估</a:t>
            </a:r>
            <a:endParaRPr altLang="en-US" lang="zh-CN"/>
          </a:p>
        </p:txBody>
      </p:sp>
      <p:sp>
        <p:nvSpPr>
          <p:cNvPr id="10493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案例2：分层教学</a:t>
            </a:r>
            <a:endParaRPr altLang="en-US" sz="1400" lang="zh-CN" spc="150">
              <a:solidFill>
                <a:schemeClr val="tx1"/>
              </a:solidFill>
              <a:effectLst/>
              <a:latin typeface="+mn-ea"/>
              <a:sym typeface="+mn-ea"/>
            </a:endParaRPr>
          </a:p>
        </p:txBody>
      </p:sp>
      <p:sp>
        <p:nvSpPr>
          <p:cNvPr id="10493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案例1：个性化教学计划</a:t>
            </a:r>
            <a:endParaRPr altLang="en-US" dirty="0" sz="1400" lang="zh-CN" spc="150">
              <a:solidFill>
                <a:schemeClr val="tx1"/>
              </a:solidFill>
              <a:effectLst/>
              <a:latin typeface="+mn-ea"/>
              <a:sym typeface="+mn-ea"/>
            </a:endParaRPr>
          </a:p>
        </p:txBody>
      </p:sp>
      <p:sp>
        <p:nvSpPr>
          <p:cNvPr id="10493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案例3：小组合作学习</a:t>
            </a:r>
            <a:endParaRPr altLang="en-US" sz="1400" lang="zh-CN" spc="150">
              <a:solidFill>
                <a:schemeClr val="tx1"/>
              </a:solidFill>
              <a:effectLst/>
              <a:latin typeface="+mn-ea"/>
              <a:sym typeface="+mn-ea"/>
            </a:endParaRPr>
          </a:p>
        </p:txBody>
      </p:sp>
      <p:sp>
        <p:nvSpPr>
          <p:cNvPr id="10493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效果评估：提高学生的学习成绩和兴趣，促进学生的个性发展</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4" name="标题 1"/>
          <p:cNvSpPr>
            <a:spLocks noGrp="1"/>
          </p:cNvSpPr>
          <p:nvPr>
            <p:ph type="title" idx="2"/>
          </p:nvPr>
        </p:nvSpPr>
        <p:spPr/>
        <p:txBody>
          <a:bodyPr/>
          <a:p>
            <a:r>
              <a:rPr altLang="en-US" lang="zh-CN"/>
              <a:t>差异化教育面临的挑战和解决策略</a:t>
            </a:r>
            <a:endParaRPr altLang="en-US" lang="zh-CN"/>
          </a:p>
        </p:txBody>
      </p:sp>
      <p:sp>
        <p:nvSpPr>
          <p:cNvPr id="104943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挑战：如何平衡统一性与个性化需求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解决策略：提高教师素质，加强教师培训</a:t>
            </a:r>
            <a:endParaRPr dirty="0" sz="2000" err="1">
              <a:solidFill>
                <a:schemeClr val="tx1">
                  <a:lumMod val="75000"/>
                  <a:lumOff val="25000"/>
                </a:schemeClr>
              </a:solidFill>
              <a:latin typeface="+mn-ea"/>
              <a:ea typeface="+mn-ea"/>
              <a:cs typeface="+mn-ea"/>
              <a:sym typeface="+mn-lt"/>
            </a:endParaRPr>
          </a:p>
        </p:txBody>
      </p:sp>
      <p:sp>
        <p:nvSpPr>
          <p:cNvPr id="104945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解决策略：利用信息技术手段，实现资源共享</a:t>
            </a:r>
            <a:endParaRPr dirty="0" sz="2000" err="1">
              <a:solidFill>
                <a:schemeClr val="tx1">
                  <a:lumMod val="75000"/>
                  <a:lumOff val="25000"/>
                </a:schemeClr>
              </a:solidFill>
              <a:latin typeface="+mn-ea"/>
              <a:ea typeface="+mn-ea"/>
              <a:cs typeface="+mn-ea"/>
              <a:sym typeface="+mn-lt"/>
            </a:endParaRPr>
          </a:p>
        </p:txBody>
      </p:sp>
      <p:sp>
        <p:nvSpPr>
          <p:cNvPr id="1049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挑战：教育资源分配不均的问题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14" name="标题 3"/>
          <p:cNvSpPr>
            <a:spLocks noGrp="1"/>
          </p:cNvSpPr>
          <p:nvPr>
            <p:ph type="title" idx="4"/>
            <p:custDataLst>
              <p:tags r:id="rId1"/>
            </p:custDataLst>
          </p:nvPr>
        </p:nvSpPr>
        <p:spPr/>
        <p:txBody>
          <a:bodyPr>
            <a:normAutofit fontScale="95556"/>
          </a:bodyPr>
          <a:p>
            <a:r>
              <a:rPr altLang="en-US" lang="zh-CN"/>
              <a:t>教育公平与差异化教育的关系</a:t>
            </a:r>
            <a:endParaRPr altLang="en-US" lang="zh-CN"/>
          </a:p>
        </p:txBody>
      </p:sp>
      <p:sp>
        <p:nvSpPr>
          <p:cNvPr id="1049516"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0" name="标题 1"/>
          <p:cNvSpPr>
            <a:spLocks noGrp="1"/>
          </p:cNvSpPr>
          <p:nvPr>
            <p:ph type="title" idx="2"/>
          </p:nvPr>
        </p:nvSpPr>
        <p:spPr/>
        <p:txBody>
          <a:bodyPr/>
          <a:p>
            <a:r>
              <a:rPr altLang="en-US" lang="zh-CN"/>
              <a:t>教育公平与差异化教育的联系与区别</a:t>
            </a:r>
            <a:endParaRPr altLang="en-US" lang="zh-CN"/>
          </a:p>
        </p:txBody>
      </p:sp>
      <p:sp>
        <p:nvSpPr>
          <p:cNvPr id="10495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联系：差异化教育是实现教育公平的一种手段，通过差异化教育可以更好地满足不同学生的需求，提高教育的针对性和有效性。</a:t>
            </a:r>
            <a:endParaRPr altLang="zh-CN" dirty="0" lang="en-US">
              <a:solidFill>
                <a:schemeClr val="dk1">
                  <a:lumMod val="80000"/>
                  <a:lumOff val="20000"/>
                </a:schemeClr>
              </a:solidFill>
              <a:latin typeface="+mn-ea"/>
              <a:sym typeface="+mn-ea"/>
            </a:endParaRPr>
          </a:p>
        </p:txBody>
      </p:sp>
      <p:sp>
        <p:nvSpPr>
          <p:cNvPr id="10495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联系：教育公平和差异化教育都是为了提高教育质量，促进学生的全面发展。</a:t>
            </a:r>
            <a:endParaRPr altLang="en-US" dirty="0" sz="1600" lang="zh-CN">
              <a:solidFill>
                <a:schemeClr val="dk1">
                  <a:lumMod val="80000"/>
                  <a:lumOff val="20000"/>
                </a:schemeClr>
              </a:solidFill>
              <a:latin typeface="+mn-ea"/>
              <a:sym typeface="+mn-ea"/>
            </a:endParaRPr>
          </a:p>
        </p:txBody>
      </p:sp>
      <p:sp>
        <p:nvSpPr>
          <p:cNvPr id="10495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区别：教育公平强调每个学生都应享有平等的教育资源和机会，而差异化教育则注重根据学生的个性、兴趣和能力进行有针对性的教育。</a:t>
            </a:r>
            <a:endParaRPr altLang="en-US" dirty="0" lang="zh-CN">
              <a:solidFill>
                <a:schemeClr val="dk1">
                  <a:lumMod val="80000"/>
                  <a:lumOff val="20000"/>
                </a:schemeClr>
              </a:solidFill>
              <a:latin typeface="+mn-ea"/>
              <a:sym typeface="+mn-ea"/>
            </a:endParaRPr>
          </a:p>
        </p:txBody>
      </p:sp>
      <p:sp>
        <p:nvSpPr>
          <p:cNvPr id="10495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区别：教育公平更注重宏观层面的政策制定和资源配置，而差异化教育则更关注微观层面的课程设置和教学方法。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2" name="标题 1"/>
          <p:cNvSpPr>
            <a:spLocks noGrp="1"/>
          </p:cNvSpPr>
          <p:nvPr>
            <p:ph type="title" idx="2"/>
          </p:nvPr>
        </p:nvSpPr>
        <p:spPr/>
        <p:txBody>
          <a:bodyPr/>
          <a:p>
            <a:r>
              <a:rPr altLang="en-US" lang="zh-CN"/>
              <a:t>在初中教育中如何平衡教育公平与差异化教育</a:t>
            </a:r>
            <a:endParaRPr altLang="en-US" lang="zh-CN"/>
          </a:p>
        </p:txBody>
      </p:sp>
      <p:sp>
        <p:nvSpPr>
          <p:cNvPr id="104963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加强师资队伍建设，提高教师的专业素养和教育理念</a:t>
            </a:r>
            <a:endParaRPr altLang="en-US" dirty="0" sz="2400" lang="zh-CN">
              <a:latin typeface="+mn-ea"/>
              <a:ea typeface="+mn-ea"/>
            </a:endParaRPr>
          </a:p>
        </p:txBody>
      </p:sp>
      <p:sp>
        <p:nvSpPr>
          <p:cNvPr id="104965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建立完善的评价体系，科学评估学生的学习成果和进步情况</a:t>
            </a:r>
            <a:endParaRPr altLang="en-US" dirty="0" sz="2400" lang="zh-CN">
              <a:latin typeface="+mn-ea"/>
              <a:ea typeface="+mn-ea"/>
            </a:endParaRPr>
          </a:p>
        </p:txBody>
      </p:sp>
      <p:sp>
        <p:nvSpPr>
          <p:cNvPr id="104965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制定合理的教育政策，确保每个学生都能获得平等的教育机会</a:t>
            </a:r>
            <a:endParaRPr altLang="en-US" dirty="0" sz="2400" lang="zh-CN">
              <a:latin typeface="+mn-ea"/>
              <a:ea typeface="+mn-ea"/>
            </a:endParaRPr>
          </a:p>
        </p:txBody>
      </p:sp>
      <p:sp>
        <p:nvSpPr>
          <p:cNvPr id="104965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实施差异化教学，满足不同学生的学习需求和兴趣爱好</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96" name="标题 1"/>
          <p:cNvSpPr>
            <a:spLocks noGrp="1"/>
          </p:cNvSpPr>
          <p:nvPr>
            <p:ph type="title" idx="2"/>
          </p:nvPr>
        </p:nvSpPr>
        <p:spPr/>
        <p:txBody>
          <a:bodyPr/>
          <a:p>
            <a:r>
              <a:rPr altLang="en-US" lang="zh-CN"/>
              <a:t>教育公平与差异化教育共同发展的路径和前景</a:t>
            </a:r>
            <a:endParaRPr altLang="en-US" lang="zh-CN"/>
          </a:p>
        </p:txBody>
      </p:sp>
      <p:sp>
        <p:nvSpPr>
          <p:cNvPr id="104969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推进教育公平与差异化教育的平衡发展，需要制定科学合理的教育政策，确保每个学生都能获得优质的教育资源。</a:t>
            </a:r>
            <a:endParaRPr altLang="en-US" dirty="0" sz="2000" lang="zh-CN" spc="150">
              <a:solidFill>
                <a:schemeClr val="tx1">
                  <a:lumMod val="85000"/>
                  <a:lumOff val="15000"/>
                </a:schemeClr>
              </a:solidFill>
              <a:latin typeface="+mn-ea"/>
              <a:sym typeface="+mn-ea"/>
            </a:endParaRPr>
          </a:p>
        </p:txBody>
      </p:sp>
      <p:sp>
        <p:nvSpPr>
          <p:cNvPr id="104970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实施差异化教育，需要针对不同学生的特点和发展需求，制定个性化的教育方案，促进学生的全面发展。</a:t>
            </a:r>
            <a:endParaRPr altLang="en-US" dirty="0" sz="2000" lang="zh-CN" spc="150">
              <a:solidFill>
                <a:schemeClr val="tx1">
                  <a:lumMod val="85000"/>
                  <a:lumOff val="15000"/>
                </a:schemeClr>
              </a:solidFill>
              <a:latin typeface="+mn-ea"/>
              <a:sym typeface="+mn-ea"/>
            </a:endParaRPr>
          </a:p>
        </p:txBody>
      </p:sp>
      <p:sp>
        <p:nvSpPr>
          <p:cNvPr id="104971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教育公平与差异化教育共同发展的关键在于教师素质的提升，需要加强对教师的培训和引导，提高教师的专业素养和教育理念。</a:t>
            </a:r>
            <a:endParaRPr altLang="en-US" dirty="0" sz="2000" lang="zh-CN" spc="150">
              <a:solidFill>
                <a:schemeClr val="tx1">
                  <a:lumMod val="85000"/>
                  <a:lumOff val="15000"/>
                </a:schemeClr>
              </a:solidFill>
              <a:latin typeface="+mn-ea"/>
              <a:sym typeface="+mn-ea"/>
            </a:endParaRPr>
          </a:p>
        </p:txBody>
      </p:sp>
      <p:sp>
        <p:nvSpPr>
          <p:cNvPr id="104971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未来教育的发展趋势是信息化、智能化和个性化，这为教育公平与差异化教育的共同发展提供了新的机遇和挑战。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60" name="标题 1"/>
          <p:cNvSpPr>
            <a:spLocks noGrp="1"/>
          </p:cNvSpPr>
          <p:nvPr>
            <p:ph type="title" idx="2"/>
          </p:nvPr>
        </p:nvSpPr>
        <p:spPr/>
        <p:txBody>
          <a:bodyPr/>
          <a:p>
            <a:r>
              <a:rPr altLang="en-US" lang="zh-CN"/>
              <a:t>教育公平与差异化教育对个人和社会发展的影响</a:t>
            </a:r>
            <a:endParaRPr altLang="en-US" lang="zh-CN"/>
          </a:p>
        </p:txBody>
      </p:sp>
      <p:sp>
        <p:nvSpPr>
          <p:cNvPr id="10497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教育公平有利于保障每个学生的受教育权利，促进个人全面发展。</a:t>
            </a:r>
            <a:endParaRPr altLang="en-US" dirty="0" sz="2000" lang="zh-CN" spc="150">
              <a:solidFill>
                <a:schemeClr val="tx1">
                  <a:lumMod val="85000"/>
                  <a:lumOff val="15000"/>
                </a:schemeClr>
              </a:solidFill>
              <a:latin typeface="+mn-ea"/>
              <a:sym typeface="+mn-ea"/>
            </a:endParaRPr>
          </a:p>
        </p:txBody>
      </p:sp>
      <p:sp>
        <p:nvSpPr>
          <p:cNvPr id="10497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差异化教育能够满足不同学生的个性化需求，提升教育效果。</a:t>
            </a:r>
            <a:endParaRPr altLang="en-US" dirty="0" sz="2000" lang="zh-CN" spc="150">
              <a:solidFill>
                <a:schemeClr val="tx1">
                  <a:lumMod val="85000"/>
                  <a:lumOff val="15000"/>
                </a:schemeClr>
              </a:solidFill>
              <a:latin typeface="+mn-ea"/>
              <a:sym typeface="+mn-ea"/>
            </a:endParaRPr>
          </a:p>
        </p:txBody>
      </p:sp>
      <p:sp>
        <p:nvSpPr>
          <p:cNvPr id="10497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教育公平与差异化教育相辅相成，共同推动社会的进步与发展。</a:t>
            </a:r>
            <a:endParaRPr altLang="en-US" dirty="0" sz="2000" lang="zh-CN" spc="150">
              <a:solidFill>
                <a:schemeClr val="tx1">
                  <a:lumMod val="85000"/>
                  <a:lumOff val="15000"/>
                </a:schemeClr>
              </a:solidFill>
              <a:latin typeface="+mn-ea"/>
              <a:sym typeface="+mn-ea"/>
            </a:endParaRPr>
          </a:p>
        </p:txBody>
      </p:sp>
      <p:sp>
        <p:nvSpPr>
          <p:cNvPr id="10497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实现教育公平和推行差异化教育需要政府、学校和全社会的共同努力。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24" name="标题 3"/>
          <p:cNvSpPr>
            <a:spLocks noGrp="1"/>
          </p:cNvSpPr>
          <p:nvPr>
            <p:ph type="title" idx="4"/>
            <p:custDataLst>
              <p:tags r:id="rId1"/>
            </p:custDataLst>
          </p:nvPr>
        </p:nvSpPr>
        <p:spPr/>
        <p:txBody>
          <a:bodyPr>
            <a:normAutofit fontScale="90000"/>
          </a:bodyPr>
          <a:p>
            <a:r>
              <a:rPr altLang="en-US" lang="zh-CN"/>
              <a:t>促进教育公平与差异化教育的政策建议</a:t>
            </a:r>
            <a:endParaRPr altLang="en-US" lang="zh-CN"/>
          </a:p>
        </p:txBody>
      </p:sp>
      <p:sp>
        <p:nvSpPr>
          <p:cNvPr id="1049826"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70" name="标题 1"/>
          <p:cNvSpPr>
            <a:spLocks noGrp="1"/>
          </p:cNvSpPr>
          <p:nvPr>
            <p:ph type="title" idx="2"/>
          </p:nvPr>
        </p:nvSpPr>
        <p:spPr/>
        <p:txBody>
          <a:bodyPr>
            <a:normAutofit fontScale="90000"/>
          </a:bodyPr>
          <a:p>
            <a:r>
              <a:rPr altLang="en-US" lang="zh-CN"/>
              <a:t>政策制定者如何制定有效的政策来促进教育公平与差异化教育</a:t>
            </a:r>
            <a:endParaRPr altLang="en-US" lang="zh-CN"/>
          </a:p>
        </p:txBody>
      </p:sp>
      <p:sp>
        <p:nvSpPr>
          <p:cNvPr id="104987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政策制定者应充分了解不同地区和不同群体的教育需求和差异，制定有针对性的政策。</a:t>
            </a:r>
            <a:endParaRPr altLang="en-US" dirty="0" sz="1200" lang="zh-CN" spc="150">
              <a:solidFill>
                <a:schemeClr val="tx1">
                  <a:lumMod val="65000"/>
                  <a:lumOff val="35000"/>
                </a:schemeClr>
              </a:solidFill>
              <a:latin typeface="+mn-ea"/>
              <a:sym typeface="+mn-ea"/>
            </a:endParaRPr>
          </a:p>
        </p:txBody>
      </p:sp>
      <p:sp>
        <p:nvSpPr>
          <p:cNvPr id="104987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政策制定者应注重教育资源的均衡配置，提高教育投入，确保所有学生都能获得优质的教育资源。</a:t>
            </a:r>
            <a:endParaRPr altLang="en-US" dirty="0" sz="1200" lang="zh-CN" spc="150">
              <a:solidFill>
                <a:schemeClr val="tx1">
                  <a:lumMod val="65000"/>
                  <a:lumOff val="35000"/>
                </a:schemeClr>
              </a:solidFill>
              <a:latin typeface="+mn-ea"/>
              <a:sym typeface="+mn-ea"/>
            </a:endParaRPr>
          </a:p>
        </p:txBody>
      </p:sp>
      <p:sp>
        <p:nvSpPr>
          <p:cNvPr id="104987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政策制定者应鼓励和支持学校开展差异化教育，根据学生的兴趣、特长和需求，提供多样化的课程和教育模式。</a:t>
            </a:r>
            <a:endParaRPr altLang="en-US" dirty="0" sz="1200" lang="zh-CN" spc="150">
              <a:solidFill>
                <a:schemeClr val="tx1">
                  <a:lumMod val="65000"/>
                  <a:lumOff val="35000"/>
                </a:schemeClr>
              </a:solidFill>
              <a:latin typeface="+mn-ea"/>
              <a:sym typeface="+mn-ea"/>
            </a:endParaRPr>
          </a:p>
        </p:txBody>
      </p:sp>
      <p:sp>
        <p:nvSpPr>
          <p:cNvPr id="104987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政策制定者应建立健全的教育评估和监督机制，确保政策的实施效果得到及时反馈和改进。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8" name="标题 1"/>
          <p:cNvSpPr>
            <a:spLocks noGrp="1"/>
          </p:cNvSpPr>
          <p:nvPr>
            <p:ph type="title" idx="2"/>
          </p:nvPr>
        </p:nvSpPr>
        <p:spPr/>
        <p:txBody>
          <a:bodyPr>
            <a:normAutofit fontScale="90000"/>
          </a:bodyPr>
          <a:p>
            <a:r>
              <a:rPr altLang="en-US" lang="zh-CN"/>
              <a:t>教师和教育机构如何实施有效的教育实践来促进教育公平与差异化教育</a:t>
            </a:r>
            <a:endParaRPr altLang="en-US" lang="zh-CN"/>
          </a:p>
        </p:txBody>
      </p:sp>
      <p:sp>
        <p:nvSpPr>
          <p:cNvPr id="104992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教师应关注学生的个性化需求，根据学生的特点制定差异化教学计划。</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教育机构应加强教师培训，提高教师的专业素养和教育理念，以更好地实施差异化教育。</a:t>
            </a:r>
            <a:endParaRPr dirty="0" err="1">
              <a:solidFill>
                <a:schemeClr val="tx1">
                  <a:lumMod val="75000"/>
                  <a:lumOff val="25000"/>
                </a:schemeClr>
              </a:solidFill>
              <a:latin typeface="+mn-ea"/>
              <a:ea typeface="+mn-ea"/>
              <a:cs typeface="+mn-ea"/>
              <a:sym typeface="+mn-lt"/>
            </a:endParaRPr>
          </a:p>
        </p:txBody>
      </p:sp>
      <p:sp>
        <p:nvSpPr>
          <p:cNvPr id="104994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4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政府应制定相关政策，鼓励和支持教师和教育机构实施有效的教育实践来促进教育公平与差异化教育。</a:t>
            </a:r>
            <a:endParaRPr dirty="0" sz="2000" err="1">
              <a:solidFill>
                <a:schemeClr val="tx1">
                  <a:lumMod val="75000"/>
                  <a:lumOff val="25000"/>
                </a:schemeClr>
              </a:solidFill>
              <a:latin typeface="+mn-ea"/>
              <a:ea typeface="+mn-ea"/>
              <a:cs typeface="+mn-ea"/>
              <a:sym typeface="+mn-lt"/>
            </a:endParaRPr>
          </a:p>
        </p:txBody>
      </p:sp>
      <p:sp>
        <p:nvSpPr>
          <p:cNvPr id="1049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学校应提供多样化的教育资源，以满足不同学生的需求，促进教育公平。</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98" name="标题 1"/>
          <p:cNvSpPr>
            <a:spLocks noGrp="1"/>
          </p:cNvSpPr>
          <p:nvPr>
            <p:ph type="title" idx="2"/>
          </p:nvPr>
        </p:nvSpPr>
        <p:spPr/>
        <p:txBody>
          <a:bodyPr>
            <a:normAutofit fontScale="90000"/>
          </a:bodyPr>
          <a:p>
            <a:r>
              <a:rPr altLang="en-US" lang="zh-CN"/>
              <a:t>社会如何支持和参与教育公平与差异化教育的推进工作</a:t>
            </a:r>
            <a:endParaRPr altLang="en-US" lang="zh-CN"/>
          </a:p>
        </p:txBody>
      </p:sp>
      <p:sp>
        <p:nvSpPr>
          <p:cNvPr id="10500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社会组织的参与：鼓励社会组织积极参与教育公平与差异化教育的推进工作，提供资金、技术和人力资源支持。</a:t>
            </a:r>
            <a:endParaRPr altLang="en-US" sz="1400" lang="zh-CN" spc="150">
              <a:solidFill>
                <a:schemeClr val="tx1"/>
              </a:solidFill>
              <a:effectLst/>
              <a:latin typeface="+mn-ea"/>
              <a:sym typeface="+mn-ea"/>
            </a:endParaRPr>
          </a:p>
        </p:txBody>
      </p:sp>
      <p:sp>
        <p:nvSpPr>
          <p:cNvPr id="10500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政府政策支持：政府应制定相关政策，确保教育资源的公平分配，为差异化教育提供政策保障。</a:t>
            </a:r>
            <a:endParaRPr altLang="en-US" dirty="0" sz="1400" lang="zh-CN" spc="150">
              <a:solidFill>
                <a:schemeClr val="tx1"/>
              </a:solidFill>
              <a:effectLst/>
              <a:latin typeface="+mn-ea"/>
              <a:sym typeface="+mn-ea"/>
            </a:endParaRPr>
          </a:p>
        </p:txBody>
      </p:sp>
      <p:sp>
        <p:nvSpPr>
          <p:cNvPr id="10500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媒体宣传：媒体应发挥舆论引导作用，提高社会对教育公平与差异化教育的认识和关注度。</a:t>
            </a:r>
            <a:endParaRPr altLang="en-US" sz="1400" lang="zh-CN" spc="150">
              <a:solidFill>
                <a:schemeClr val="tx1"/>
              </a:solidFill>
              <a:effectLst/>
              <a:latin typeface="+mn-ea"/>
              <a:sym typeface="+mn-ea"/>
            </a:endParaRPr>
          </a:p>
        </p:txBody>
      </p:sp>
      <p:sp>
        <p:nvSpPr>
          <p:cNvPr id="10500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家庭教育：家长应关注孩子的个性化发展需求，积极参与孩子的教育过程，支持学校实施差异化教育。</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54" name="标题 1"/>
          <p:cNvSpPr>
            <a:spLocks noGrp="1"/>
          </p:cNvSpPr>
          <p:nvPr>
            <p:ph type="title" idx="2"/>
          </p:nvPr>
        </p:nvSpPr>
        <p:spPr/>
        <p:txBody>
          <a:bodyPr/>
          <a:p>
            <a:r>
              <a:rPr altLang="en-US" lang="zh-CN"/>
              <a:t>未来教育公平与差异化教育的发展趋势和展望</a:t>
            </a:r>
            <a:endParaRPr altLang="en-US" lang="zh-CN"/>
          </a:p>
        </p:txBody>
      </p:sp>
      <p:sp>
        <p:nvSpPr>
          <p:cNvPr id="105005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政策建议：提高教育资源分配的公平性和均衡性，加大对贫困地区和弱势群体的支持力度。</a:t>
            </a:r>
            <a:endParaRPr altLang="en-US" dirty="0" sz="1200" lang="zh-CN" spc="150">
              <a:solidFill>
                <a:schemeClr val="tx1">
                  <a:lumMod val="85000"/>
                  <a:lumOff val="15000"/>
                </a:schemeClr>
              </a:solidFill>
              <a:latin typeface="+mn-ea"/>
              <a:sym typeface="+mn-ea"/>
            </a:endParaRPr>
          </a:p>
        </p:txBody>
      </p:sp>
      <p:sp>
        <p:nvSpPr>
          <p:cNvPr id="105005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技术应用：利用人工智能、大数据等信息技术手段，实现个性化教育，提高教育质量。</a:t>
            </a:r>
            <a:endParaRPr altLang="en-US" dirty="0" sz="1200" lang="zh-CN" spc="150">
              <a:solidFill>
                <a:schemeClr val="tx1">
                  <a:lumMod val="85000"/>
                  <a:lumOff val="15000"/>
                </a:schemeClr>
              </a:solidFill>
              <a:latin typeface="+mn-ea"/>
              <a:sym typeface="+mn-ea"/>
            </a:endParaRPr>
          </a:p>
        </p:txBody>
      </p:sp>
      <p:sp>
        <p:nvSpPr>
          <p:cNvPr id="105006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多元化评价：建立多元化的评价体系，关注学生的综合素质和个性化发展，打破“一考定终身”的局面。</a:t>
            </a:r>
            <a:endParaRPr altLang="en-US" dirty="0" sz="1200" lang="zh-CN" spc="150">
              <a:solidFill>
                <a:schemeClr val="tx1">
                  <a:lumMod val="85000"/>
                  <a:lumOff val="15000"/>
                </a:schemeClr>
              </a:solidFill>
              <a:latin typeface="+mn-ea"/>
              <a:sym typeface="+mn-ea"/>
            </a:endParaRPr>
          </a:p>
        </p:txBody>
      </p:sp>
      <p:sp>
        <p:nvSpPr>
          <p:cNvPr id="105007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社会参与：鼓励社会力量参与教育公平与差异化教育的推进，形成政府、学校、家庭和社会共同参与的良好格局。</a:t>
            </a:r>
            <a:endParaRPr altLang="en-US" dirty="0" sz="1200" lang="zh-CN" spc="150">
              <a:solidFill>
                <a:schemeClr val="tx1">
                  <a:lumMod val="85000"/>
                  <a:lumOff val="15000"/>
                </a:schemeClr>
              </a:solidFill>
              <a:latin typeface="+mn-ea"/>
              <a:sym typeface="+mn-ea"/>
            </a:endParaRPr>
          </a:p>
        </p:txBody>
      </p:sp>
      <p:sp>
        <p:nvSpPr>
          <p:cNvPr id="105007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18"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120"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2"/>
  <p:tag name="KSO_WM_TEMPLATE_CATEGORY" val="custom"/>
  <p:tag name="KSO_WM_TEMPLATE_INDEX" val="20230915"/>
  <p:tag name="KSO_WM_UNIT_LAYERLEVEL" val="1_1_1"/>
  <p:tag name="KSO_WM_TAG_VERSION" val="1.0"/>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UNIT_SUBTYPE" val="d"/>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4*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2"/>
  <p:tag name="KSO_WM_TEMPLATE_CATEGORY" val="custom"/>
  <p:tag name="KSO_WM_TEMPLATE_INDEX" val="20230915"/>
  <p:tag name="KSO_WM_UNIT_LAYERLEVEL" val="1_1_1"/>
  <p:tag name="KSO_WM_TAG_VERSION" val="1.0"/>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UNIT_SUBTYPE" val="d"/>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4*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2"/>
  <p:tag name="KSO_WM_TEMPLATE_CATEGORY" val="custom"/>
  <p:tag name="KSO_WM_TEMPLATE_INDEX" val="20230915"/>
  <p:tag name="KSO_WM_UNIT_LAYERLEVEL" val="1_1_1"/>
  <p:tag name="KSO_WM_TAG_VERSION" val="1.0"/>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UNIT_SUBTYPE" val="d"/>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4*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2"/>
  <p:tag name="KSO_WM_TEMPLATE_CATEGORY" val="custom"/>
  <p:tag name="KSO_WM_TEMPLATE_INDEX" val="20230915"/>
  <p:tag name="KSO_WM_UNIT_LAYERLEVEL" val="1_1_1"/>
  <p:tag name="KSO_WM_TAG_VERSION" val="1.0"/>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UNIT_SUBTYPE" val="d"/>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4*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SLIDE_ID" val="custom20230915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93.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4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4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0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303.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4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50.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2023-12-31T15:27:01Z</dcterms:created>
  <dcterms:modified xsi:type="dcterms:W3CDTF">2023-12-31T15:27:01Z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f08c61e9f7da4039a9141b5513f0f4ee_21</vt:lpwstr>
  </property>
</Properties>
</file>