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87" r:id="rId1"/>
    <p:sldMasterId id="2147483924" r:id="rId2"/>
  </p:sldMasterIdLst>
  <p:notesMasterIdLst>
    <p:notesMasterId r:id="rId3"/>
  </p:notesMasterIdLst>
  <p:sldIdLst>
    <p:sldId id="378" r:id="rId4"/>
    <p:sldId id="383" r:id="rId5"/>
    <p:sldId id="387" r:id="rId6"/>
    <p:sldId id="390" r:id="rId7"/>
    <p:sldId id="396" r:id="rId9"/>
    <p:sldId id="399" r:id="rId10"/>
    <p:sldId id="402" r:id="rId11"/>
    <p:sldId id="405" r:id="rId12"/>
    <p:sldId id="411" r:id="rId14"/>
    <p:sldId id="414" r:id="rId15"/>
    <p:sldId id="417" r:id="rId16"/>
    <p:sldId id="420" r:id="rId17"/>
    <p:sldId id="423" r:id="rId18"/>
    <p:sldId id="429" r:id="rId20"/>
    <p:sldId id="432" r:id="rId21"/>
    <p:sldId id="435" r:id="rId22"/>
    <p:sldId id="438" r:id="rId23"/>
    <p:sldId id="441" r:id="rId24"/>
    <p:sldId id="447" r:id="rId26"/>
    <p:sldId id="450" r:id="rId27"/>
    <p:sldId id="453" r:id="rId28"/>
    <p:sldId id="456" r:id="rId29"/>
    <p:sldId id="459" r:id="rId30"/>
    <p:sldId id="465" r:id="rId32"/>
    <p:sldId id="468" r:id="rId33"/>
    <p:sldId id="471" r:id="rId34"/>
    <p:sldId id="474" r:id="rId35"/>
    <p:sldId id="477" r:id="rId36"/>
    <p:sldId id="483" r:id="rId38"/>
    <p:sldId id="486" r:id="rId39"/>
    <p:sldId id="489" r:id="rId40"/>
    <p:sldId id="492" r:id="rId41"/>
    <p:sldId id="495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tags" Target="../tags/tag244.xml"/><Relationship Id="rId22" Type="http://schemas.openxmlformats.org/officeDocument/2006/relationships/tags" Target="../tags/tag245.xml"/><Relationship Id="rId23" Type="http://schemas.openxmlformats.org/officeDocument/2006/relationships/tags" Target="../tags/tag246.xml"/><Relationship Id="rId24" Type="http://schemas.openxmlformats.org/officeDocument/2006/relationships/tags" Target="../tags/tag247.xml"/><Relationship Id="rId25" Type="http://schemas.openxmlformats.org/officeDocument/2006/relationships/tags" Target="../tags/tag248.xml"/><Relationship Id="rId26" Type="http://schemas.openxmlformats.org/officeDocument/2006/relationships/tags" Target="../tags/tag249.xml"/><Relationship Id="rId27" Type="http://schemas.openxmlformats.org/officeDocument/2006/relationships/tags" Target="../tags/tag250.xml"/><Relationship Id="rId28" Type="http://schemas.openxmlformats.org/officeDocument/2006/relationships/tags" Target="../tags/tag251.xml"/><Relationship Id="rId29" Type="http://schemas.openxmlformats.org/officeDocument/2006/relationships/tags" Target="../tags/tag252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tags" Target="../tags/tag331.xml"/><Relationship Id="rId18" Type="http://schemas.openxmlformats.org/officeDocument/2006/relationships/tags" Target="../tags/tag332.xml"/><Relationship Id="rId19" Type="http://schemas.openxmlformats.org/officeDocument/2006/relationships/tags" Target="../tags/tag333.xml"/><Relationship Id="rId20" Type="http://schemas.openxmlformats.org/officeDocument/2006/relationships/tags" Target="../tags/tag334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tags" Target="../tags/tag351.xml"/><Relationship Id="rId18" Type="http://schemas.openxmlformats.org/officeDocument/2006/relationships/tags" Target="../tags/tag352.xml"/><Relationship Id="rId19" Type="http://schemas.openxmlformats.org/officeDocument/2006/relationships/tags" Target="../tags/tag353.xml"/><Relationship Id="rId20" Type="http://schemas.openxmlformats.org/officeDocument/2006/relationships/tags" Target="../tags/tag354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tags" Target="../tags/tag382.xml"/><Relationship Id="rId14" Type="http://schemas.openxmlformats.org/officeDocument/2006/relationships/tags" Target="../tags/tag383.xml"/><Relationship Id="rId15" Type="http://schemas.openxmlformats.org/officeDocument/2006/relationships/tags" Target="../tags/tag384.xml"/><Relationship Id="rId16" Type="http://schemas.openxmlformats.org/officeDocument/2006/relationships/tags" Target="../tags/tag385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tags" Target="../tags/tag406.xml"/><Relationship Id="rId10" Type="http://schemas.openxmlformats.org/officeDocument/2006/relationships/tags" Target="../tags/tag407.xml"/><Relationship Id="rId11" Type="http://schemas.openxmlformats.org/officeDocument/2006/relationships/tags" Target="../tags/tag408.xml"/><Relationship Id="rId12" Type="http://schemas.openxmlformats.org/officeDocument/2006/relationships/tags" Target="../tags/tag409.xml"/><Relationship Id="rId13" Type="http://schemas.openxmlformats.org/officeDocument/2006/relationships/tags" Target="../tags/tag410.xml"/><Relationship Id="rId14" Type="http://schemas.openxmlformats.org/officeDocument/2006/relationships/tags" Target="../tags/tag411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tags" Target="../tags/tag416.xml"/><Relationship Id="rId6" Type="http://schemas.openxmlformats.org/officeDocument/2006/relationships/tags" Target="../tags/tag417.xml"/><Relationship Id="rId7" Type="http://schemas.openxmlformats.org/officeDocument/2006/relationships/tags" Target="../tags/tag418.xml"/><Relationship Id="rId8" Type="http://schemas.openxmlformats.org/officeDocument/2006/relationships/tags" Target="../tags/tag419.xml"/><Relationship Id="rId9" Type="http://schemas.openxmlformats.org/officeDocument/2006/relationships/tags" Target="../tags/tag420.xml"/><Relationship Id="rId10" Type="http://schemas.openxmlformats.org/officeDocument/2006/relationships/tags" Target="../tags/tag421.xml"/><Relationship Id="rId11" Type="http://schemas.openxmlformats.org/officeDocument/2006/relationships/tags" Target="../tags/tag422.xml"/><Relationship Id="rId12" Type="http://schemas.openxmlformats.org/officeDocument/2006/relationships/tags" Target="../tags/tag423.xml"/><Relationship Id="rId13" Type="http://schemas.openxmlformats.org/officeDocument/2006/relationships/tags" Target="../tags/tag424.xml"/><Relationship Id="rId14" Type="http://schemas.openxmlformats.org/officeDocument/2006/relationships/tags" Target="../tags/tag425.xml"/><Relationship Id="rId15" Type="http://schemas.openxmlformats.org/officeDocument/2006/relationships/tags" Target="../tags/tag426.xml"/><Relationship Id="rId16" Type="http://schemas.openxmlformats.org/officeDocument/2006/relationships/tags" Target="../tags/tag427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1.xml"/><Relationship Id="rId2" Type="http://schemas.openxmlformats.org/officeDocument/2006/relationships/tags" Target="../tags/tag432.xml"/><Relationship Id="rId3" Type="http://schemas.openxmlformats.org/officeDocument/2006/relationships/tags" Target="../tags/tag433.xml"/><Relationship Id="rId4" Type="http://schemas.openxmlformats.org/officeDocument/2006/relationships/tags" Target="../tags/tag434.xml"/><Relationship Id="rId5" Type="http://schemas.openxmlformats.org/officeDocument/2006/relationships/tags" Target="../tags/tag435.xml"/><Relationship Id="rId6" Type="http://schemas.openxmlformats.org/officeDocument/2006/relationships/tags" Target="../tags/tag436.xml"/><Relationship Id="rId7" Type="http://schemas.openxmlformats.org/officeDocument/2006/relationships/tags" Target="../tags/tag437.xml"/><Relationship Id="rId8" Type="http://schemas.openxmlformats.org/officeDocument/2006/relationships/tags" Target="../tags/tag438.xml"/><Relationship Id="rId9" Type="http://schemas.openxmlformats.org/officeDocument/2006/relationships/tags" Target="../tags/tag439.xml"/><Relationship Id="rId10" Type="http://schemas.openxmlformats.org/officeDocument/2006/relationships/tags" Target="../tags/tag440.xml"/><Relationship Id="rId11" Type="http://schemas.openxmlformats.org/officeDocument/2006/relationships/tags" Target="../tags/tag441.xml"/><Relationship Id="rId12" Type="http://schemas.openxmlformats.org/officeDocument/2006/relationships/tags" Target="../tags/tag44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43.xml"/><Relationship Id="rId2" Type="http://schemas.openxmlformats.org/officeDocument/2006/relationships/tags" Target="../tags/tag444.xml"/><Relationship Id="rId3" Type="http://schemas.openxmlformats.org/officeDocument/2006/relationships/tags" Target="../tags/tag445.xml"/><Relationship Id="rId4" Type="http://schemas.openxmlformats.org/officeDocument/2006/relationships/tags" Target="../tags/tag446.xml"/><Relationship Id="rId5" Type="http://schemas.openxmlformats.org/officeDocument/2006/relationships/tags" Target="../tags/tag447.xml"/><Relationship Id="rId6" Type="http://schemas.openxmlformats.org/officeDocument/2006/relationships/tags" Target="../tags/tag448.xml"/><Relationship Id="rId7" Type="http://schemas.openxmlformats.org/officeDocument/2006/relationships/tags" Target="../tags/tag449.xml"/><Relationship Id="rId8" Type="http://schemas.openxmlformats.org/officeDocument/2006/relationships/tags" Target="../tags/tag450.xml"/><Relationship Id="rId9" Type="http://schemas.openxmlformats.org/officeDocument/2006/relationships/tags" Target="../tags/tag451.xml"/><Relationship Id="rId10" Type="http://schemas.openxmlformats.org/officeDocument/2006/relationships/tags" Target="../tags/tag452.xml"/><Relationship Id="rId11" Type="http://schemas.openxmlformats.org/officeDocument/2006/relationships/tags" Target="../tags/tag453.xml"/><Relationship Id="rId12" Type="http://schemas.openxmlformats.org/officeDocument/2006/relationships/tags" Target="../tags/tag454.xml"/><Relationship Id="rId13" Type="http://schemas.openxmlformats.org/officeDocument/2006/relationships/tags" Target="../tags/tag455.xml"/><Relationship Id="rId14" Type="http://schemas.openxmlformats.org/officeDocument/2006/relationships/tags" Target="../tags/tag456.xml"/><Relationship Id="rId15" Type="http://schemas.openxmlformats.org/officeDocument/2006/relationships/tags" Target="../tags/tag457.xml"/><Relationship Id="rId16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58.xml"/><Relationship Id="rId2" Type="http://schemas.openxmlformats.org/officeDocument/2006/relationships/tags" Target="../tags/tag459.xml"/><Relationship Id="rId3" Type="http://schemas.openxmlformats.org/officeDocument/2006/relationships/tags" Target="../tags/tag460.xml"/><Relationship Id="rId4" Type="http://schemas.openxmlformats.org/officeDocument/2006/relationships/tags" Target="../tags/tag461.xml"/><Relationship Id="rId5" Type="http://schemas.openxmlformats.org/officeDocument/2006/relationships/tags" Target="../tags/tag462.xml"/><Relationship Id="rId6" Type="http://schemas.openxmlformats.org/officeDocument/2006/relationships/tags" Target="../tags/tag463.xml"/><Relationship Id="rId7" Type="http://schemas.openxmlformats.org/officeDocument/2006/relationships/tags" Target="../tags/tag464.xml"/><Relationship Id="rId8" Type="http://schemas.openxmlformats.org/officeDocument/2006/relationships/tags" Target="../tags/tag465.xml"/><Relationship Id="rId9" Type="http://schemas.openxmlformats.org/officeDocument/2006/relationships/tags" Target="../tags/tag466.xml"/><Relationship Id="rId10" Type="http://schemas.openxmlformats.org/officeDocument/2006/relationships/tags" Target="../tags/tag467.xml"/><Relationship Id="rId11" Type="http://schemas.openxmlformats.org/officeDocument/2006/relationships/tags" Target="../tags/tag468.xml"/><Relationship Id="rId12" Type="http://schemas.openxmlformats.org/officeDocument/2006/relationships/tags" Target="../tags/tag469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70.xml"/><Relationship Id="rId2" Type="http://schemas.openxmlformats.org/officeDocument/2006/relationships/tags" Target="../tags/tag471.xml"/><Relationship Id="rId3" Type="http://schemas.openxmlformats.org/officeDocument/2006/relationships/tags" Target="../tags/tag472.xml"/><Relationship Id="rId4" Type="http://schemas.openxmlformats.org/officeDocument/2006/relationships/tags" Target="../tags/tag473.xml"/><Relationship Id="rId5" Type="http://schemas.openxmlformats.org/officeDocument/2006/relationships/tags" Target="../tags/tag474.xml"/><Relationship Id="rId6" Type="http://schemas.openxmlformats.org/officeDocument/2006/relationships/tags" Target="../tags/tag475.xml"/><Relationship Id="rId7" Type="http://schemas.openxmlformats.org/officeDocument/2006/relationships/tags" Target="../tags/tag476.xml"/><Relationship Id="rId8" Type="http://schemas.openxmlformats.org/officeDocument/2006/relationships/tags" Target="../tags/tag477.xml"/><Relationship Id="rId9" Type="http://schemas.openxmlformats.org/officeDocument/2006/relationships/tags" Target="../tags/tag478.xml"/><Relationship Id="rId10" Type="http://schemas.openxmlformats.org/officeDocument/2006/relationships/tags" Target="../tags/tag479.xml"/><Relationship Id="rId11" Type="http://schemas.openxmlformats.org/officeDocument/2006/relationships/tags" Target="../tags/tag480.xml"/><Relationship Id="rId12" Type="http://schemas.openxmlformats.org/officeDocument/2006/relationships/tags" Target="../tags/tag481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82.xml"/><Relationship Id="rId2" Type="http://schemas.openxmlformats.org/officeDocument/2006/relationships/tags" Target="../tags/tag483.xml"/><Relationship Id="rId3" Type="http://schemas.openxmlformats.org/officeDocument/2006/relationships/tags" Target="../tags/tag48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数字化校园与学生职业发展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数字化校园的建设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数字化校园对学生职业发展的影响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数字化校园在职业发展中的应用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数字化校园与学生职业发展的未来展望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如何利用数字化校园促进学生的职业发展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数字化校园的建设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625"/>
          </a:bodyPr>
          <a:p>
            <a:r>
              <a:rPr altLang="en-US" lang="zh-CN"/>
              <a:t>数字化校园的定义与特点</a:t>
            </a:r>
            <a:endParaRPr altLang="en-US" lang="zh-CN"/>
          </a:p>
        </p:txBody>
      </p:sp>
      <p:sp>
        <p:nvSpPr>
          <p:cNvPr id="1049216" name="矩形: 圆角 4"/>
          <p:cNvSpPr/>
          <p:nvPr>
            <p:custDataLst>
              <p:tags r:id="rId1"/>
            </p:custDataLst>
          </p:nvPr>
        </p:nvSpPr>
        <p:spPr>
          <a:xfrm>
            <a:off x="2615502" y="1833241"/>
            <a:ext cx="3276903" cy="4413916"/>
          </a:xfrm>
          <a:prstGeom prst="roundRect">
            <a:avLst>
              <a:gd name="adj" fmla="val 5926"/>
            </a:avLst>
          </a:prstGeom>
          <a:solidFill>
            <a:sysClr lastClr="FFFFFF" val="window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3200" i="0" kern="0" kumimoji="0" lang="zh-CN" noProof="0" normalizeH="0" spc="0" strike="noStrike" u="none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文本框 27"/>
          <p:cNvSpPr txBox="1"/>
          <p:nvPr>
            <p:custDataLst>
              <p:tags r:id="rId2"/>
            </p:custDataLst>
          </p:nvPr>
        </p:nvSpPr>
        <p:spPr>
          <a:xfrm>
            <a:off x="2831908" y="2637515"/>
            <a:ext cx="2842329" cy="3251696"/>
          </a:xfrm>
          <a:prstGeom prst="rect"/>
        </p:spPr>
        <p:txBody>
          <a:bodyPr wrap="square">
            <a:normAutofit fontScale="95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algn="just" defTabSz="9144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0" kumimoji="0" lang="zh-CN" noProof="0" normalizeH="0" spc="0" strike="noStrike" u="none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定义：数字化校园是指利用信息技术手段，将学校的教学、管理、服务等方面进行数字化整合，形成数字化、网络化、智能化的校园环境。</a:t>
            </a:r>
            <a:endParaRPr altLang="en-US" baseline="0" b="0" cap="none" dirty="0" sz="2000" i="0" kern="0" kumimoji="0" lang="zh-CN" noProof="0" normalizeH="0" spc="0" strike="noStrike" u="none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0" name="任意多边形: 形状 11"/>
          <p:cNvSpPr/>
          <p:nvPr>
            <p:custDataLst>
              <p:tags r:id="rId3"/>
            </p:custDataLst>
          </p:nvPr>
        </p:nvSpPr>
        <p:spPr>
          <a:xfrm>
            <a:off x="2623592" y="6100006"/>
            <a:ext cx="3260699" cy="150341"/>
          </a:xfrm>
          <a:custGeom>
            <a:avLst/>
            <a:gdLst>
              <a:gd name="connsiteX0" fmla="*/ 0 w 2299702"/>
              <a:gd name="connsiteY0" fmla="*/ 0 h 105988"/>
              <a:gd name="connsiteX1" fmla="*/ 2299702 w 2299702"/>
              <a:gd name="connsiteY1" fmla="*/ 0 h 105988"/>
              <a:gd name="connsiteX2" fmla="*/ 2295200 w 2299702"/>
              <a:gd name="connsiteY2" fmla="*/ 22301 h 105988"/>
              <a:gd name="connsiteX3" fmla="*/ 2168945 w 2299702"/>
              <a:gd name="connsiteY3" fmla="*/ 105988 h 105988"/>
              <a:gd name="connsiteX4" fmla="*/ 130757 w 2299702"/>
              <a:gd name="connsiteY4" fmla="*/ 105988 h 105988"/>
              <a:gd name="connsiteX5" fmla="*/ 4502 w 2299702"/>
              <a:gd name="connsiteY5" fmla="*/ 22301 h 10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9702" h="105988">
                <a:moveTo>
                  <a:pt x="0" y="0"/>
                </a:moveTo>
                <a:lnTo>
                  <a:pt x="2299702" y="0"/>
                </a:lnTo>
                <a:lnTo>
                  <a:pt x="2295200" y="22301"/>
                </a:lnTo>
                <a:cubicBezTo>
                  <a:pt x="2274399" y="71481"/>
                  <a:pt x="2225702" y="105988"/>
                  <a:pt x="2168945" y="105988"/>
                </a:cubicBezTo>
                <a:lnTo>
                  <a:pt x="130757" y="105988"/>
                </a:lnTo>
                <a:cubicBezTo>
                  <a:pt x="74000" y="105988"/>
                  <a:pt x="25303" y="71481"/>
                  <a:pt x="4502" y="22301"/>
                </a:cubicBezTo>
                <a:close/>
              </a:path>
            </a:pathLst>
          </a:cu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>
            <a:outerShdw algn="t" blurRad="203200" dir="5400000" dist="76200" rotWithShape="0" sx="96000" sy="96000">
              <a:sysClr lastClr="000000" val="windowText">
                <a:lumMod val="50000"/>
                <a:lumOff val="50000"/>
                <a:alpha val="30000"/>
              </a:sysClr>
            </a:outerShdw>
          </a:effectLst>
        </p:spPr>
        <p:txBody>
          <a:bodyPr anchor="ctr" bIns="0" lIns="0" rIns="0" rtlCol="0" tIns="0">
            <a:normAutofit fontScale="50000"/>
          </a:bodyPr>
          <a:p>
            <a:pPr algn="ctr" defTabSz="914400" eaLnBrk="1" fontAlgn="auto" hangingPunct="1" indent="0" latinLnBrk="0" lvl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600" i="0" kern="0" kumimoji="0" lang="zh-CN" noProof="0" normalizeH="0" spc="0" strike="noStrike" u="none">
              <a:ln>
                <a:noFill/>
              </a:ln>
              <a:gradFill>
                <a:gsLst>
                  <a:gs pos="5000">
                    <a:srgbClr val="BC1E1E"/>
                  </a:gs>
                  <a:gs pos="100000">
                    <a:srgbClr val="771313"/>
                  </a:gs>
                </a:gsLst>
                <a:lin ang="4800000" scaled="0"/>
              </a:gra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矩形: 圆角 49"/>
          <p:cNvSpPr/>
          <p:nvPr>
            <p:custDataLst>
              <p:tags r:id="rId4"/>
            </p:custDataLst>
          </p:nvPr>
        </p:nvSpPr>
        <p:spPr>
          <a:xfrm>
            <a:off x="3743374" y="1319530"/>
            <a:ext cx="1020882" cy="1020882"/>
          </a:xfrm>
          <a:prstGeom prst="roundRect">
            <a:avLst>
              <a:gd name="adj" fmla="val 13544"/>
            </a:avLst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>
            <a:outerShdw algn="tl" blurRad="152400" dir="2700000" dist="76200" rotWithShape="0">
              <a:sysClr lastClr="000000" val="windowText">
                <a:lumMod val="50000"/>
                <a:lumOff val="50000"/>
                <a:alpha val="30000"/>
              </a:sysClr>
            </a:outerShdw>
          </a:effectLst>
        </p:spPr>
        <p:txBody>
          <a:bodyPr anchor="ctr" rtlCol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1" cap="none" sz="3600" i="0" kern="0" kumimoji="1" lang="en-US" noProof="0" normalizeH="0" spc="0" strike="noStrike" u="none">
                <a:ln>
                  <a:noFill/>
                </a:ln>
                <a:solidFill>
                  <a:schemeClr val="lt1">
                    <a:lumMod val="100000"/>
                  </a:schemeClr>
                </a:solidFill>
                <a:effectLst/>
                <a:uLnTx/>
                <a:uFillTx/>
                <a:latin typeface="+mn-ea"/>
                <a:cs typeface="+mn-ea"/>
                <a:sym typeface="+mn-lt"/>
              </a:rPr>
              <a:t>01</a:t>
            </a:r>
            <a:endParaRPr altLang="zh-CN" baseline="0" b="1" cap="none" sz="3600" i="0" kern="0" kumimoji="1" lang="en-US" noProof="0" normalizeH="0" spc="0" strike="noStrike" u="none">
              <a:ln>
                <a:noFill/>
              </a:ln>
              <a:solidFill>
                <a:schemeClr val="lt1">
                  <a:lumMod val="100000"/>
                </a:schemeClr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矩形: 圆角 12"/>
          <p:cNvSpPr/>
          <p:nvPr>
            <p:custDataLst>
              <p:tags r:id="rId5"/>
            </p:custDataLst>
          </p:nvPr>
        </p:nvSpPr>
        <p:spPr>
          <a:xfrm>
            <a:off x="6293725" y="1833241"/>
            <a:ext cx="3276903" cy="4413916"/>
          </a:xfrm>
          <a:prstGeom prst="roundRect">
            <a:avLst>
              <a:gd name="adj" fmla="val 5926"/>
            </a:avLst>
          </a:prstGeom>
          <a:solidFill>
            <a:sysClr lastClr="FFFFFF" val="window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3200" i="0" kern="0" kumimoji="0" lang="zh-CN" noProof="0" normalizeH="0" spc="0" strike="noStrike" u="none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矩形: 圆角 20"/>
          <p:cNvSpPr/>
          <p:nvPr>
            <p:custDataLst>
              <p:tags r:id="rId6"/>
            </p:custDataLst>
          </p:nvPr>
        </p:nvSpPr>
        <p:spPr>
          <a:xfrm>
            <a:off x="7421597" y="1319530"/>
            <a:ext cx="1020882" cy="1020882"/>
          </a:xfrm>
          <a:prstGeom prst="roundRect">
            <a:avLst>
              <a:gd name="adj" fmla="val 13544"/>
            </a:avLst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>
            <a:outerShdw algn="tl" blurRad="152400" dir="2700000" dist="76200" rotWithShape="0">
              <a:sysClr lastClr="000000" val="windowText">
                <a:lumMod val="50000"/>
                <a:lumOff val="50000"/>
                <a:alpha val="30000"/>
              </a:sysClr>
            </a:outerShdw>
          </a:effectLst>
        </p:spPr>
        <p:txBody>
          <a:bodyPr anchor="ctr" rtlCol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1" cap="none" dirty="0" sz="3600" i="0" kern="0" kumimoji="1" lang="en-US" noProof="0" normalizeH="0" spc="0" strike="noStrike" u="none">
                <a:ln>
                  <a:noFill/>
                </a:ln>
                <a:solidFill>
                  <a:schemeClr val="lt1">
                    <a:lumMod val="100000"/>
                  </a:schemeClr>
                </a:solidFill>
                <a:effectLst/>
                <a:uLnTx/>
                <a:uFillTx/>
                <a:latin typeface="+mn-ea"/>
                <a:cs typeface="+mn-ea"/>
                <a:sym typeface="+mn-lt"/>
              </a:rPr>
              <a:t>02</a:t>
            </a:r>
            <a:endParaRPr altLang="zh-CN" baseline="0" b="1" cap="none" dirty="0" sz="3600" i="0" kern="0" kumimoji="1" lang="en-US" noProof="0" normalizeH="0" spc="0" strike="noStrike" u="none">
              <a:ln>
                <a:noFill/>
              </a:ln>
              <a:solidFill>
                <a:schemeClr val="lt1">
                  <a:lumMod val="100000"/>
                </a:schemeClr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: 形状 24"/>
          <p:cNvSpPr/>
          <p:nvPr>
            <p:custDataLst>
              <p:tags r:id="rId7"/>
            </p:custDataLst>
          </p:nvPr>
        </p:nvSpPr>
        <p:spPr>
          <a:xfrm>
            <a:off x="6301815" y="6100006"/>
            <a:ext cx="3260699" cy="150341"/>
          </a:xfrm>
          <a:custGeom>
            <a:avLst/>
            <a:gdLst>
              <a:gd name="connsiteX0" fmla="*/ 0 w 2299702"/>
              <a:gd name="connsiteY0" fmla="*/ 0 h 105988"/>
              <a:gd name="connsiteX1" fmla="*/ 2299702 w 2299702"/>
              <a:gd name="connsiteY1" fmla="*/ 0 h 105988"/>
              <a:gd name="connsiteX2" fmla="*/ 2295200 w 2299702"/>
              <a:gd name="connsiteY2" fmla="*/ 22301 h 105988"/>
              <a:gd name="connsiteX3" fmla="*/ 2168945 w 2299702"/>
              <a:gd name="connsiteY3" fmla="*/ 105988 h 105988"/>
              <a:gd name="connsiteX4" fmla="*/ 130757 w 2299702"/>
              <a:gd name="connsiteY4" fmla="*/ 105988 h 105988"/>
              <a:gd name="connsiteX5" fmla="*/ 4502 w 2299702"/>
              <a:gd name="connsiteY5" fmla="*/ 22301 h 10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9702" h="105988">
                <a:moveTo>
                  <a:pt x="0" y="0"/>
                </a:moveTo>
                <a:lnTo>
                  <a:pt x="2299702" y="0"/>
                </a:lnTo>
                <a:lnTo>
                  <a:pt x="2295200" y="22301"/>
                </a:lnTo>
                <a:cubicBezTo>
                  <a:pt x="2274399" y="71481"/>
                  <a:pt x="2225702" y="105988"/>
                  <a:pt x="2168945" y="105988"/>
                </a:cubicBezTo>
                <a:lnTo>
                  <a:pt x="130757" y="105988"/>
                </a:lnTo>
                <a:cubicBezTo>
                  <a:pt x="74000" y="105988"/>
                  <a:pt x="25303" y="71481"/>
                  <a:pt x="4502" y="22301"/>
                </a:cubicBezTo>
                <a:close/>
              </a:path>
            </a:pathLst>
          </a:cu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>
            <a:outerShdw algn="t" blurRad="203200" dir="5400000" dist="76200" rotWithShape="0" sx="96000" sy="96000">
              <a:sysClr lastClr="000000" val="windowText">
                <a:lumMod val="50000"/>
                <a:lumOff val="50000"/>
                <a:alpha val="30000"/>
              </a:sysClr>
            </a:outerShdw>
          </a:effectLst>
        </p:spPr>
        <p:txBody>
          <a:bodyPr anchor="ctr" bIns="0" lIns="0" rIns="0" rtlCol="0" tIns="0">
            <a:normAutofit fontScale="50000"/>
          </a:bodyPr>
          <a:p>
            <a:pPr algn="ctr" defTabSz="914400" eaLnBrk="1" fontAlgn="auto" hangingPunct="1" indent="0" latinLnBrk="0" lvl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dirty="0" sz="1600" i="0" kern="0" kumimoji="0" lang="zh-CN" noProof="0" normalizeH="0" spc="0" strike="noStrike" u="none">
              <a:ln>
                <a:noFill/>
              </a:ln>
              <a:gradFill>
                <a:gsLst>
                  <a:gs pos="5000">
                    <a:srgbClr val="BC1E1E"/>
                  </a:gs>
                  <a:gs pos="100000">
                    <a:srgbClr val="771313"/>
                  </a:gs>
                </a:gsLst>
                <a:lin ang="4800000" scaled="0"/>
              </a:gra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文本框 12"/>
          <p:cNvSpPr txBox="1"/>
          <p:nvPr>
            <p:custDataLst>
              <p:tags r:id="rId8"/>
            </p:custDataLst>
          </p:nvPr>
        </p:nvSpPr>
        <p:spPr>
          <a:xfrm>
            <a:off x="6510131" y="2637515"/>
            <a:ext cx="2842329" cy="3251696"/>
          </a:xfrm>
          <a:prstGeom prst="rect"/>
        </p:spPr>
        <p:txBody>
          <a:bodyPr wrap="square">
            <a:normAutofit fontScale="95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algn="just" defTabSz="9144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0" kumimoji="0" lang="zh-CN" noProof="0" normalizeH="0" spc="0" strike="noStrike" u="none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特点：数字化校园具有数字化、网络化、智能化、个性化等特点，能够提高学校的管理效率和服务质量，促进学生的职业发展。</a:t>
            </a:r>
            <a:endParaRPr altLang="en-US" baseline="0" b="0" cap="none" dirty="0" sz="2000" i="0" kern="0" kumimoji="0" lang="zh-CN" noProof="0" normalizeH="0" spc="0" strike="noStrike" u="none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数字化校园的建设内容</a:t>
            </a:r>
            <a:endParaRPr altLang="en-US" lang="zh-CN"/>
          </a:p>
        </p:txBody>
      </p:sp>
      <p:sp>
        <p:nvSpPr>
          <p:cNvPr id="1049290" name="对角圆角矩形 15"/>
          <p:cNvSpPr/>
          <p:nvPr>
            <p:custDataLst>
              <p:tags r:id="rId1"/>
            </p:custDataLst>
          </p:nvPr>
        </p:nvSpPr>
        <p:spPr>
          <a:xfrm>
            <a:off x="1254069" y="3488424"/>
            <a:ext cx="9678276" cy="7251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对角圆角矩形 16"/>
          <p:cNvSpPr/>
          <p:nvPr>
            <p:custDataLst>
              <p:tags r:id="rId2"/>
            </p:custDataLst>
          </p:nvPr>
        </p:nvSpPr>
        <p:spPr>
          <a:xfrm>
            <a:off x="1254069" y="3356278"/>
            <a:ext cx="523627" cy="49965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直角三角形 17"/>
          <p:cNvSpPr/>
          <p:nvPr>
            <p:custDataLst>
              <p:tags r:id="rId3"/>
            </p:custDataLst>
          </p:nvPr>
        </p:nvSpPr>
        <p:spPr>
          <a:xfrm>
            <a:off x="1778048" y="3356936"/>
            <a:ext cx="78893" cy="13148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文本框 27"/>
          <p:cNvSpPr txBox="1"/>
          <p:nvPr>
            <p:custDataLst>
              <p:tags r:id="rId4"/>
            </p:custDataLst>
          </p:nvPr>
        </p:nvSpPr>
        <p:spPr>
          <a:xfrm>
            <a:off x="1812235" y="3498285"/>
            <a:ext cx="8866889" cy="712665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数字化管理平台建设：建设学生管理系统、教务管理系统、财务管理系统等数字化管理平台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对角圆角矩形 52"/>
          <p:cNvSpPr/>
          <p:nvPr>
            <p:custDataLst>
              <p:tags r:id="rId5"/>
            </p:custDataLst>
          </p:nvPr>
        </p:nvSpPr>
        <p:spPr>
          <a:xfrm>
            <a:off x="1254069" y="1451675"/>
            <a:ext cx="9678276" cy="7251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对角圆角矩形 53"/>
          <p:cNvSpPr/>
          <p:nvPr>
            <p:custDataLst>
              <p:tags r:id="rId6"/>
            </p:custDataLst>
          </p:nvPr>
        </p:nvSpPr>
        <p:spPr>
          <a:xfrm>
            <a:off x="1254069" y="1319530"/>
            <a:ext cx="523627" cy="49965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直角三角形 54"/>
          <p:cNvSpPr/>
          <p:nvPr>
            <p:custDataLst>
              <p:tags r:id="rId7"/>
            </p:custDataLst>
          </p:nvPr>
        </p:nvSpPr>
        <p:spPr>
          <a:xfrm>
            <a:off x="1778048" y="1320187"/>
            <a:ext cx="78893" cy="13148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文本框 56"/>
          <p:cNvSpPr txBox="1"/>
          <p:nvPr>
            <p:custDataLst>
              <p:tags r:id="rId8"/>
            </p:custDataLst>
          </p:nvPr>
        </p:nvSpPr>
        <p:spPr>
          <a:xfrm>
            <a:off x="1812235" y="1454963"/>
            <a:ext cx="8866889" cy="71266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校园网络建设：实现校园内无线网络覆盖，提升网络速度和稳定性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对角圆角矩形 5"/>
          <p:cNvSpPr/>
          <p:nvPr>
            <p:custDataLst>
              <p:tags r:id="rId9"/>
            </p:custDataLst>
          </p:nvPr>
        </p:nvSpPr>
        <p:spPr>
          <a:xfrm>
            <a:off x="1254069" y="2470049"/>
            <a:ext cx="9678276" cy="7251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6"/>
          <p:cNvSpPr/>
          <p:nvPr>
            <p:custDataLst>
              <p:tags r:id="rId10"/>
            </p:custDataLst>
          </p:nvPr>
        </p:nvSpPr>
        <p:spPr>
          <a:xfrm>
            <a:off x="1254069" y="2337904"/>
            <a:ext cx="523627" cy="49965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7"/>
          <p:cNvSpPr/>
          <p:nvPr>
            <p:custDataLst>
              <p:tags r:id="rId11"/>
            </p:custDataLst>
          </p:nvPr>
        </p:nvSpPr>
        <p:spPr>
          <a:xfrm>
            <a:off x="1778048" y="2338562"/>
            <a:ext cx="78893" cy="13148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8"/>
          <p:cNvSpPr txBox="1"/>
          <p:nvPr>
            <p:custDataLst>
              <p:tags r:id="rId12"/>
            </p:custDataLst>
          </p:nvPr>
        </p:nvSpPr>
        <p:spPr>
          <a:xfrm>
            <a:off x="1812235" y="2479911"/>
            <a:ext cx="8866889" cy="71266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数字化教学资源建设：建设多媒体教室、在线课程、电子图书馆等数字化教学资源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9"/>
          <p:cNvSpPr/>
          <p:nvPr>
            <p:custDataLst>
              <p:tags r:id="rId13"/>
            </p:custDataLst>
          </p:nvPr>
        </p:nvSpPr>
        <p:spPr>
          <a:xfrm>
            <a:off x="1254069" y="4506798"/>
            <a:ext cx="9678276" cy="7251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10"/>
          <p:cNvSpPr/>
          <p:nvPr>
            <p:custDataLst>
              <p:tags r:id="rId14"/>
            </p:custDataLst>
          </p:nvPr>
        </p:nvSpPr>
        <p:spPr>
          <a:xfrm>
            <a:off x="1254069" y="4374652"/>
            <a:ext cx="523627" cy="49965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11"/>
          <p:cNvSpPr/>
          <p:nvPr>
            <p:custDataLst>
              <p:tags r:id="rId15"/>
            </p:custDataLst>
          </p:nvPr>
        </p:nvSpPr>
        <p:spPr>
          <a:xfrm>
            <a:off x="1778048" y="4375310"/>
            <a:ext cx="78893" cy="13148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12"/>
          <p:cNvSpPr txBox="1"/>
          <p:nvPr>
            <p:custDataLst>
              <p:tags r:id="rId16"/>
            </p:custDataLst>
          </p:nvPr>
        </p:nvSpPr>
        <p:spPr>
          <a:xfrm>
            <a:off x="1812235" y="4516659"/>
            <a:ext cx="8866889" cy="71266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数字化校园文化活动建设：开展数字化校园文化活动，如在线竞赛、虚拟社区等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14"/>
          <p:cNvSpPr/>
          <p:nvPr>
            <p:custDataLst>
              <p:tags r:id="rId17"/>
            </p:custDataLst>
          </p:nvPr>
        </p:nvSpPr>
        <p:spPr>
          <a:xfrm>
            <a:off x="1254069" y="5525172"/>
            <a:ext cx="9678276" cy="7251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18"/>
          <p:cNvSpPr/>
          <p:nvPr>
            <p:custDataLst>
              <p:tags r:id="rId18"/>
            </p:custDataLst>
          </p:nvPr>
        </p:nvSpPr>
        <p:spPr>
          <a:xfrm>
            <a:off x="1254069" y="5393026"/>
            <a:ext cx="523627" cy="49965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19"/>
          <p:cNvSpPr/>
          <p:nvPr>
            <p:custDataLst>
              <p:tags r:id="rId19"/>
            </p:custDataLst>
          </p:nvPr>
        </p:nvSpPr>
        <p:spPr>
          <a:xfrm>
            <a:off x="1778048" y="5393684"/>
            <a:ext cx="78893" cy="131488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20"/>
          <p:cNvSpPr txBox="1"/>
          <p:nvPr>
            <p:custDataLst>
              <p:tags r:id="rId20"/>
            </p:custDataLst>
          </p:nvPr>
        </p:nvSpPr>
        <p:spPr>
          <a:xfrm>
            <a:off x="1812235" y="5535033"/>
            <a:ext cx="8866889" cy="71266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数字化校园安全建设：加强网络安全管理，保障数字化校园的安全稳定运行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数字化校园的建设意义</a:t>
            </a:r>
            <a:endParaRPr altLang="en-US" lang="zh-CN"/>
          </a:p>
        </p:txBody>
      </p:sp>
      <p:sp>
        <p:nvSpPr>
          <p:cNvPr id="1049388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提升教育质量：数字化校园建设可以提供更加丰富的教学资源和工具，提高教学质量和效果。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促进教育公平：数字化校园建设可以打破地域限制，让更多学生享受到优质教育资源，促进教育公平。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提高学生职业素养：数字化校园建设可以提供更多的实践机会和职业培训，提高学生的职业素养和竞争力。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推动教育信息化发展：数字化校园建设是教育信息化发展的重要组成部分，可以推动教育信息化的发展和普及。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45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数字化校园对学生职业发展的影响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提升学生的信息素养</a:t>
            </a:r>
            <a:endParaRPr altLang="en-US" lang="zh-CN"/>
          </a:p>
        </p:txBody>
      </p:sp>
      <p:sp>
        <p:nvSpPr>
          <p:cNvPr id="1049582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培养学生获取、处理、分析信息的能力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数字化校园提供丰富的信息资源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提高学生信息素养，增强职业竞争力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适应数字化时代的需求，为未来职业发展奠定基础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培养学生的创新能力</a:t>
            </a:r>
            <a:endParaRPr altLang="en-US" lang="zh-CN"/>
          </a:p>
        </p:txBody>
      </p:sp>
      <p:sp>
        <p:nvSpPr>
          <p:cNvPr id="1049656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8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6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数字化校园提供丰富的在线课程和学习资源，鼓励学生自主学习和探索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4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数字化校园的互动性和开放性，有利于培养学生的创新思维和解决问题的能力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0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数字化校园的实践性和创新性，鼓励学生参与科研项目和实践活动，提升创新能力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6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数字化校园与企业的合作，提供实习和实践机会，让学生了解行业需求，培养创新精神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增强学生的实践能力</a:t>
            </a:r>
            <a:endParaRPr altLang="en-US" lang="zh-CN"/>
          </a:p>
        </p:txBody>
      </p:sp>
      <p:sp>
        <p:nvSpPr>
          <p:cNvPr id="1049738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实践机会：数字化校园为学生提供了更多的实践机会，如在线实验、模拟项目等。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实践能力：通过实践，学生可以锻炼自己的技能和能力，提高职业竞争力。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实践平台：数字化校园提供了实践平台，学生可以在平台上进行实践操作，提高实践能力。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实践效果：数字化校园的实践效果显著，可以帮助学生更好地适应职业环境，提高职业发展水平。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拓展学生的职业发展途径</a:t>
            </a:r>
            <a:endParaRPr altLang="en-US" lang="zh-CN"/>
          </a:p>
        </p:txBody>
      </p:sp>
      <p:sp>
        <p:nvSpPr>
          <p:cNvPr id="1049804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8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0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2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2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4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6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0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数字化校园提供多元化的职业发展机会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提升学生的职业素养和竞争力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拓展学生的职业视野和认知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帮助学生了解不同行业和岗位的需求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90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数字化校园在职业发展中的应用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在线招聘与求职</a:t>
            </a:r>
            <a:endParaRPr altLang="en-US" lang="zh-CN"/>
          </a:p>
        </p:txBody>
      </p:sp>
      <p:sp>
        <p:nvSpPr>
          <p:cNvPr id="1050034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数字化校园提供在线招聘平台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0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学生可在线投递简历和求职信息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6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企业可在线发布招聘信息和筛选简历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2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数字化校园促进招聘与求职的效率和准确性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在线实习与实训</a:t>
            </a:r>
            <a:endParaRPr altLang="en-US" lang="zh-CN"/>
          </a:p>
        </p:txBody>
      </p:sp>
      <p:sp>
        <p:nvSpPr>
          <p:cNvPr id="1050116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在线实习平台：提供丰富的实习机会，帮助学生了解职业领域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实训课程：通过模拟实际工作环境，提高学生的职业技能和素养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职业规划：根据学生的兴趣和特长，提供个性化的职业规划建议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就业指导：提供就业信息和资源，帮助学生顺利找到心仪的工作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在线培训与学习</a:t>
            </a:r>
            <a:endParaRPr altLang="en-US" lang="zh-CN"/>
          </a:p>
        </p:txBody>
      </p:sp>
      <p:sp>
        <p:nvSpPr>
          <p:cNvPr id="1050198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0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2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4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数字化校园提供在线培训平台，帮助学生提升职业技能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在线课程资源丰富，方便学生随时随地学习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在线学习可以记录学习进度，方便学生随时回顾和巩固所学知识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在线培训与学习可以帮助学生建立自主学习意识，提高自我学习能力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在线职业规划与指导</a:t>
            </a:r>
            <a:endParaRPr altLang="en-US" lang="zh-CN"/>
          </a:p>
        </p:txBody>
      </p:sp>
      <p:sp>
        <p:nvSpPr>
          <p:cNvPr id="1050272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4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数字化校园提供在线职业规划与指导服务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0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帮助学生了解自己的兴趣、优势和职业倾向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6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8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提供职业发展课程和培训，提升学生的职业技能和素质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帮助学生了解职业市场的需求和趋势，制定合理的职业目标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35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数字化校园与学生职业发展的未来展望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数字化校园的未来发展趋势</a:t>
            </a:r>
            <a:endParaRPr altLang="en-US" lang="zh-CN"/>
          </a:p>
        </p:txBody>
      </p:sp>
      <p:sp>
        <p:nvSpPr>
          <p:cNvPr id="10504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智能化教学：利用人工智能、大数据等技术提高教学质量和效率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虚拟现实技术：实现沉浸式学习，增强学生体验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云计算与物联网：构建高效、安全的数据存储和传输体系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社交网络与移动应用：打造便捷、互动的学习交流平台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学生职业发展的未来趋势</a:t>
            </a:r>
            <a:endParaRPr altLang="en-US" lang="zh-CN"/>
          </a:p>
        </p:txBody>
      </p:sp>
      <p:sp>
        <p:nvSpPr>
          <p:cNvPr id="1050564" name="文本框 10"/>
          <p:cNvSpPr txBox="1"/>
          <p:nvPr>
            <p:custDataLst>
              <p:tags r:id="rId1"/>
            </p:custDataLst>
          </p:nvPr>
        </p:nvSpPr>
        <p:spPr>
          <a:xfrm>
            <a:off x="844060" y="4691516"/>
            <a:ext cx="3303598" cy="138718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数字化技能的重要性：随着数字化技术的不断发展，学生需要掌握更多的数字化技能，以适应未来职业市场的需求。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66" name="矩形 11"/>
          <p:cNvSpPr/>
          <p:nvPr>
            <p:custDataLst>
              <p:tags r:id="rId2"/>
            </p:custDataLst>
          </p:nvPr>
        </p:nvSpPr>
        <p:spPr>
          <a:xfrm>
            <a:off x="844060" y="4516661"/>
            <a:ext cx="3303598" cy="1730678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568" name="文本框 17"/>
          <p:cNvSpPr txBox="1"/>
          <p:nvPr>
            <p:custDataLst>
              <p:tags r:id="rId3"/>
            </p:custDataLst>
          </p:nvPr>
        </p:nvSpPr>
        <p:spPr>
          <a:xfrm>
            <a:off x="3217428" y="1494385"/>
            <a:ext cx="3303598" cy="138718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多元化的职业选择：未来职业市场将更加多元化，学生可以选择更多的职业领域和岗位，同时需要具备跨领域的能力和素质。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70" name="矩形 18"/>
          <p:cNvSpPr/>
          <p:nvPr>
            <p:custDataLst>
              <p:tags r:id="rId4"/>
            </p:custDataLst>
          </p:nvPr>
        </p:nvSpPr>
        <p:spPr>
          <a:xfrm>
            <a:off x="3217428" y="1319530"/>
            <a:ext cx="3303598" cy="1730678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572" name="燕尾形 3"/>
          <p:cNvSpPr/>
          <p:nvPr>
            <p:custDataLst>
              <p:tags r:id="rId5"/>
            </p:custDataLst>
          </p:nvPr>
        </p:nvSpPr>
        <p:spPr>
          <a:xfrm>
            <a:off x="1196102" y="3415461"/>
            <a:ext cx="2524909" cy="734392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574" name="文本框 13"/>
          <p:cNvSpPr txBox="1"/>
          <p:nvPr>
            <p:custDataLst>
              <p:tags r:id="rId6"/>
            </p:custDataLst>
          </p:nvPr>
        </p:nvSpPr>
        <p:spPr>
          <a:xfrm>
            <a:off x="1461882" y="3538249"/>
            <a:ext cx="2067177" cy="488040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576" name="燕尾形 25"/>
          <p:cNvSpPr/>
          <p:nvPr>
            <p:custDataLst>
              <p:tags r:id="rId7"/>
            </p:custDataLst>
          </p:nvPr>
        </p:nvSpPr>
        <p:spPr>
          <a:xfrm>
            <a:off x="1262158" y="3460535"/>
            <a:ext cx="2409894" cy="644244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578" name="燕尾形 29"/>
          <p:cNvSpPr/>
          <p:nvPr>
            <p:custDataLst>
              <p:tags r:id="rId8"/>
            </p:custDataLst>
          </p:nvPr>
        </p:nvSpPr>
        <p:spPr>
          <a:xfrm>
            <a:off x="3606772" y="3417016"/>
            <a:ext cx="2524909" cy="734392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580" name="文本框 30"/>
          <p:cNvSpPr txBox="1"/>
          <p:nvPr>
            <p:custDataLst>
              <p:tags r:id="rId9"/>
            </p:custDataLst>
          </p:nvPr>
        </p:nvSpPr>
        <p:spPr>
          <a:xfrm>
            <a:off x="3872552" y="3539803"/>
            <a:ext cx="2067177" cy="488040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582" name="燕尾形 31"/>
          <p:cNvSpPr/>
          <p:nvPr>
            <p:custDataLst>
              <p:tags r:id="rId10"/>
            </p:custDataLst>
          </p:nvPr>
        </p:nvSpPr>
        <p:spPr>
          <a:xfrm>
            <a:off x="3672829" y="3462089"/>
            <a:ext cx="2409894" cy="644244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584" name="燕尾形 33"/>
          <p:cNvSpPr/>
          <p:nvPr>
            <p:custDataLst>
              <p:tags r:id="rId11"/>
            </p:custDataLst>
          </p:nvPr>
        </p:nvSpPr>
        <p:spPr>
          <a:xfrm>
            <a:off x="6017443" y="3418570"/>
            <a:ext cx="2524909" cy="734392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586" name="文本框 34"/>
          <p:cNvSpPr txBox="1"/>
          <p:nvPr>
            <p:custDataLst>
              <p:tags r:id="rId12"/>
            </p:custDataLst>
          </p:nvPr>
        </p:nvSpPr>
        <p:spPr>
          <a:xfrm>
            <a:off x="6283223" y="3541357"/>
            <a:ext cx="2067177" cy="488040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588" name="燕尾形 35"/>
          <p:cNvSpPr/>
          <p:nvPr>
            <p:custDataLst>
              <p:tags r:id="rId13"/>
            </p:custDataLst>
          </p:nvPr>
        </p:nvSpPr>
        <p:spPr>
          <a:xfrm>
            <a:off x="6083499" y="3463644"/>
            <a:ext cx="2409894" cy="644244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590" name="燕尾形 37"/>
          <p:cNvSpPr/>
          <p:nvPr>
            <p:custDataLst>
              <p:tags r:id="rId14"/>
            </p:custDataLst>
          </p:nvPr>
        </p:nvSpPr>
        <p:spPr>
          <a:xfrm>
            <a:off x="8428114" y="3420124"/>
            <a:ext cx="2524909" cy="734392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592" name="文本框 38"/>
          <p:cNvSpPr txBox="1"/>
          <p:nvPr>
            <p:custDataLst>
              <p:tags r:id="rId15"/>
            </p:custDataLst>
          </p:nvPr>
        </p:nvSpPr>
        <p:spPr>
          <a:xfrm>
            <a:off x="8693894" y="3531254"/>
            <a:ext cx="2067177" cy="488040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594" name="燕尾形 39"/>
          <p:cNvSpPr/>
          <p:nvPr>
            <p:custDataLst>
              <p:tags r:id="rId16"/>
            </p:custDataLst>
          </p:nvPr>
        </p:nvSpPr>
        <p:spPr>
          <a:xfrm>
            <a:off x="8494170" y="3465198"/>
            <a:ext cx="2409894" cy="644244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596" name="文本框 53"/>
          <p:cNvSpPr txBox="1"/>
          <p:nvPr>
            <p:custDataLst>
              <p:tags r:id="rId17"/>
            </p:custDataLst>
          </p:nvPr>
        </p:nvSpPr>
        <p:spPr>
          <a:xfrm>
            <a:off x="8038769" y="1496717"/>
            <a:ext cx="3303598" cy="138718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个人品牌建设的重要性：在数字化时代，个人品牌建设对于职业发展至关重要，学生需要注重个人品牌的建设和维护。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98" name="矩形 54"/>
          <p:cNvSpPr/>
          <p:nvPr>
            <p:custDataLst>
              <p:tags r:id="rId18"/>
            </p:custDataLst>
          </p:nvPr>
        </p:nvSpPr>
        <p:spPr>
          <a:xfrm>
            <a:off x="8038769" y="1321861"/>
            <a:ext cx="3303598" cy="1730678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600" name="文本框 63"/>
          <p:cNvSpPr txBox="1"/>
          <p:nvPr>
            <p:custDataLst>
              <p:tags r:id="rId19"/>
            </p:custDataLst>
          </p:nvPr>
        </p:nvSpPr>
        <p:spPr>
          <a:xfrm>
            <a:off x="5628099" y="4694624"/>
            <a:ext cx="3303598" cy="138718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终身学习的必要性：随着知识和技术的更新速度不断加快，学生需要树立终身学习的观念，不断学习和提升自己的能力。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02" name="矩形 64"/>
          <p:cNvSpPr/>
          <p:nvPr>
            <p:custDataLst>
              <p:tags r:id="rId20"/>
            </p:custDataLst>
          </p:nvPr>
        </p:nvSpPr>
        <p:spPr>
          <a:xfrm>
            <a:off x="5628099" y="4519769"/>
            <a:ext cx="3303598" cy="1730678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数字化校园与学生职业发展的融合展望</a:t>
            </a:r>
            <a:endParaRPr altLang="en-US" lang="zh-CN"/>
          </a:p>
        </p:txBody>
      </p:sp>
      <p:sp>
        <p:nvSpPr>
          <p:cNvPr id="10506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6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4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数字化校园建设与学生职业发展的紧密结合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未来数字化校园与学生职业发展的趋势预测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6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4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数字化校园建设与学生职业发展融合的挑战与机遇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数字化校园对学生职业发展的积极影响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未来数字化校园的建设方向与学生职业发展的关系</a:t>
            </a:r>
            <a:endParaRPr altLang="en-US" lang="zh-CN"/>
          </a:p>
        </p:txBody>
      </p:sp>
      <p:sp>
        <p:nvSpPr>
          <p:cNvPr id="10507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数字化校园建设与学生职业发展紧密相连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4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未来数字化校园的建设方向将更加注重学生的职业发展需求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0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数字化校园建设将为学生提供更多职业发展的机会和资源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6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未来数字化校园的建设将更加注重学生的职业素养和能力的培养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2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84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如何利用数字化校园促进学生的职业发展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提高学生对数字化校园的认识与利用能力</a:t>
            </a:r>
            <a:endParaRPr altLang="en-US" lang="zh-CN"/>
          </a:p>
        </p:txBody>
      </p:sp>
      <p:sp>
        <p:nvSpPr>
          <p:cNvPr id="105097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如何提高学生对数字化校园的认识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数字化校园的定义与功能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数字化校园对学生职业发展的影响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0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培养学生利用数字化校园的能力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培养学生的职业发展意识与能力</a:t>
            </a:r>
            <a:endParaRPr altLang="en-US" lang="zh-CN"/>
          </a:p>
        </p:txBody>
      </p:sp>
      <p:sp>
        <p:nvSpPr>
          <p:cNvPr id="10510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职业规划课程：提供职业规划课程，帮助学生了解不同职业领域的要求和机会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4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实习与实训：提供实习和实训机会，让学生在实际工作中了解职业环境并提升职业技能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0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职业导师制度：建立职业导师制度，为学生提供职业指导和咨询服务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6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职业发展活动：组织职业发展活动，如职业讲座、招聘会等，让学生了解职业市场和就业机会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2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4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开展职业发展教育与实践活动</a:t>
            </a:r>
            <a:endParaRPr altLang="en-US" lang="zh-CN"/>
          </a:p>
        </p:txBody>
      </p:sp>
      <p:sp>
        <p:nvSpPr>
          <p:cNvPr id="1051142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44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46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48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50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建立职业发展社团和组织，提供更多机会和资源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152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54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56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组织实习和实践活动，增强职业素养和能力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58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60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62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开展职业规划课程和讲座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164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66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68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建立完善的职业发展教育体系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2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加强学校与企业、社会的合作与交流</a:t>
            </a:r>
            <a:endParaRPr altLang="en-US" lang="zh-CN"/>
          </a:p>
        </p:txBody>
      </p:sp>
      <p:sp>
        <p:nvSpPr>
          <p:cNvPr id="105122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3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3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3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开展社会实践活动，增强学生的社会责任感和职业素养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3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3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4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4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建立校企合作机制，共同培养人才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4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4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4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5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加强学校与企业的联系，了解行业需求和发展趋势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5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5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5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5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邀请企业、社会专家进校讲座，拓展学生的职业视野和就业渠道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1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07</a:t>
            </a:r>
            <a:endParaRPr altLang="en-US" lang="zh-CN"/>
          </a:p>
        </p:txBody>
      </p:sp>
      <p:sp>
        <p:nvSpPr>
          <p:cNvPr id="105131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案例分析：数字化校园与学生职业发展的成功实践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4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某高校数字化校园建设的案例介绍</a:t>
            </a:r>
            <a:endParaRPr altLang="en-US" lang="zh-CN"/>
          </a:p>
        </p:txBody>
      </p:sp>
      <p:sp>
        <p:nvSpPr>
          <p:cNvPr id="10514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448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450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案例背景：某高校数字化校园建设的背景和目的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4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454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456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建设过程：数字化校园建设的具体实施过程和步骤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4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460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建设成果：数字化校园建设后取得的成果和效益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462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4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466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468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经验总结：数字化校园建设过程中的经验教训和改进方向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2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该高校学生职业发展的成功实践案例介绍</a:t>
            </a:r>
            <a:endParaRPr altLang="en-US" lang="zh-CN"/>
          </a:p>
        </p:txBody>
      </p:sp>
      <p:sp>
        <p:nvSpPr>
          <p:cNvPr id="1051528" name="矩形 3"/>
          <p:cNvSpPr/>
          <p:nvPr>
            <p:custDataLst>
              <p:tags r:id="rId1"/>
            </p:custDataLst>
          </p:nvPr>
        </p:nvSpPr>
        <p:spPr>
          <a:xfrm>
            <a:off x="972637" y="1689832"/>
            <a:ext cx="4917998" cy="124156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1530" name="矩形 13"/>
          <p:cNvSpPr/>
          <p:nvPr>
            <p:custDataLst>
              <p:tags r:id="rId2"/>
            </p:custDataLst>
          </p:nvPr>
        </p:nvSpPr>
        <p:spPr>
          <a:xfrm>
            <a:off x="608330" y="1689832"/>
            <a:ext cx="177664" cy="124156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1532" name="文本框 4"/>
          <p:cNvSpPr txBox="1"/>
          <p:nvPr>
            <p:custDataLst>
              <p:tags r:id="rId3"/>
            </p:custDataLst>
          </p:nvPr>
        </p:nvSpPr>
        <p:spPr>
          <a:xfrm>
            <a:off x="1160564" y="1796944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案例背景：介绍该高校的背景和数字化校园建设情况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34" name="矩形 39"/>
          <p:cNvSpPr/>
          <p:nvPr>
            <p:custDataLst>
              <p:tags r:id="rId4"/>
            </p:custDataLst>
          </p:nvPr>
        </p:nvSpPr>
        <p:spPr>
          <a:xfrm>
            <a:off x="972637" y="3163738"/>
            <a:ext cx="4917998" cy="124156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1536" name="矩形 5"/>
          <p:cNvSpPr/>
          <p:nvPr>
            <p:custDataLst>
              <p:tags r:id="rId5"/>
            </p:custDataLst>
          </p:nvPr>
        </p:nvSpPr>
        <p:spPr>
          <a:xfrm>
            <a:off x="608330" y="3163738"/>
            <a:ext cx="177664" cy="124156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1538" name="文本框 41"/>
          <p:cNvSpPr txBox="1"/>
          <p:nvPr>
            <p:custDataLst>
              <p:tags r:id="rId6"/>
            </p:custDataLst>
          </p:nvPr>
        </p:nvSpPr>
        <p:spPr>
          <a:xfrm>
            <a:off x="1160564" y="3270850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案例目标：明确该高校学生职业发展的目标和实践计划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40" name="矩形 12"/>
          <p:cNvSpPr/>
          <p:nvPr>
            <p:custDataLst>
              <p:tags r:id="rId7"/>
            </p:custDataLst>
          </p:nvPr>
        </p:nvSpPr>
        <p:spPr>
          <a:xfrm>
            <a:off x="972637" y="4637644"/>
            <a:ext cx="4917998" cy="124156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1542" name="矩形 17"/>
          <p:cNvSpPr/>
          <p:nvPr>
            <p:custDataLst>
              <p:tags r:id="rId8"/>
            </p:custDataLst>
          </p:nvPr>
        </p:nvSpPr>
        <p:spPr>
          <a:xfrm>
            <a:off x="608330" y="4637644"/>
            <a:ext cx="177664" cy="124156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1544" name="文本框 19"/>
          <p:cNvSpPr txBox="1"/>
          <p:nvPr>
            <p:custDataLst>
              <p:tags r:id="rId9"/>
            </p:custDataLst>
          </p:nvPr>
        </p:nvSpPr>
        <p:spPr>
          <a:xfrm>
            <a:off x="1160564" y="4744756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案例实施：详细介绍该高校在数字化校园建设过程中，如何通过各种措施和手段，帮助学生实现职业发展的成功实践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46" name="矩形 49"/>
          <p:cNvSpPr/>
          <p:nvPr>
            <p:custDataLst>
              <p:tags r:id="rId10"/>
            </p:custDataLst>
          </p:nvPr>
        </p:nvSpPr>
        <p:spPr>
          <a:xfrm>
            <a:off x="6659169" y="1689832"/>
            <a:ext cx="4917998" cy="124156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1548" name="矩形 26"/>
          <p:cNvSpPr/>
          <p:nvPr>
            <p:custDataLst>
              <p:tags r:id="rId11"/>
            </p:custDataLst>
          </p:nvPr>
        </p:nvSpPr>
        <p:spPr>
          <a:xfrm>
            <a:off x="6294862" y="1689832"/>
            <a:ext cx="177664" cy="124156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1550" name="文本框 27"/>
          <p:cNvSpPr txBox="1"/>
          <p:nvPr>
            <p:custDataLst>
              <p:tags r:id="rId12"/>
            </p:custDataLst>
          </p:nvPr>
        </p:nvSpPr>
        <p:spPr>
          <a:xfrm>
            <a:off x="6847095" y="1796944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案例效果：总结该高校在数字化校园建设过程中，学生职业发展的成功实践所带来的效果和影响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52" name="矩形 64"/>
          <p:cNvSpPr/>
          <p:nvPr>
            <p:custDataLst>
              <p:tags r:id="rId13"/>
            </p:custDataLst>
          </p:nvPr>
        </p:nvSpPr>
        <p:spPr>
          <a:xfrm>
            <a:off x="6659169" y="3163738"/>
            <a:ext cx="4917998" cy="1241562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1554" name="矩形 65"/>
          <p:cNvSpPr/>
          <p:nvPr>
            <p:custDataLst>
              <p:tags r:id="rId14"/>
            </p:custDataLst>
          </p:nvPr>
        </p:nvSpPr>
        <p:spPr>
          <a:xfrm>
            <a:off x="6294862" y="3163738"/>
            <a:ext cx="177664" cy="1241562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1556" name="文本框 66"/>
          <p:cNvSpPr txBox="1"/>
          <p:nvPr>
            <p:custDataLst>
              <p:tags r:id="rId15"/>
            </p:custDataLst>
          </p:nvPr>
        </p:nvSpPr>
        <p:spPr>
          <a:xfrm>
            <a:off x="6847095" y="3270850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案例启示：从该高校的成功实践中，提炼出对学生职业发展有启示和借鉴意义的经验和教训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案例分析：数字化校园与学生职业发展的关系及作用机制</a:t>
            </a:r>
            <a:endParaRPr altLang="en-US" lang="zh-CN"/>
          </a:p>
        </p:txBody>
      </p:sp>
      <p:sp>
        <p:nvSpPr>
          <p:cNvPr id="1051616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数字化校园对学生职业发展的影响：通过提供在线课程、职业规划、实习机会等，数字化校园为学生提供了更广阔的职业发展平台。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8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0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2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数字化校园与学生职业发展的成功实践：介绍具体的数字化校园项目或计划，以及它们如何成功地促进了学生的职业发展。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4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6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8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数字化校园与学生职业发展的关系：分析数字化校园与学生职业发展之间的内在联系，如提高职业技能、增强就业竞争力等。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0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2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4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数字化校园在学生职业发展中的作用机制：探讨数字化校园如何通过提供资源、支持和服务等方式，在学生职业发展中发挥作用。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6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8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从案例中获得的启示与借鉴意义。</a:t>
            </a:r>
            <a:endParaRPr altLang="en-US" lang="zh-CN"/>
          </a:p>
        </p:txBody>
      </p:sp>
      <p:sp>
        <p:nvSpPr>
          <p:cNvPr id="10516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00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02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数字化校园建设对学生职业发展的积极影响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7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06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08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成功实践中的关键因素和策略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7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12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如何将案例中的成功经验应用到其他学校或组织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714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18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20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未来数字化校园建设的方向和趋势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7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78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56_1*l_h_i*1_1_2"/>
  <p:tag name="KSO_WM_TEMPLATE_CATEGORY" val="diagram"/>
  <p:tag name="KSO_WM_TEMPLATE_INDEX" val="20231356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ed7d31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56_1*l_h_f*1_1_1"/>
  <p:tag name="KSO_WM_TEMPLATE_CATEGORY" val="diagram"/>
  <p:tag name="KSO_WM_TEMPLATE_INDEX" val="20231356"/>
  <p:tag name="KSO_WM_UNIT_LAYERLEVEL" val="1_1_1"/>
  <p:tag name="KSO_WM_TAG_VERSION" val="3.0"/>
  <p:tag name="KSO_WM_UNIT_PRESET_TEXT" val="单击此处输入你的正文，文字是您思想的提炼，为了最终演示发布良好效果，请尽量言简意赅阐述观点。"/>
  <p:tag name="KSO_WM_UNIT_VALUE" val="63"/>
  <p:tag name="KSO_WM_DIAGRAM_MAX_ITEMCNT" val="6"/>
  <p:tag name="KSO_WM_DIAGRAM_MIN_ITEMCNT" val="2"/>
  <p:tag name="KSO_WM_DIAGRAM_VIRTUALLY_FRAME" val="{&quot;height&quot;:258.3922047244094,&quot;width&quot;:856.440314960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56_1*l_h_i*1_1_3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.5,&quot;colorType&quot;:2,&quot;rgb&quot;:&quot;#808080&quot;,&quot;transparency&quot;:0.699999988079071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05000000074505806,&quot;rgb&quot;:&quot;#bc1e1e&quot;,&quot;transparency&quot;:0},{&quot;brightness&quot;:0,&quot;colorType&quot;:2,&quot;pos&quot;:1,&quot;rgb&quot;:&quot;#771313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56_1*l_h_i*1_1_1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.5,&quot;colorType&quot;:2,&quot;rgb&quot;:&quot;#808080&quot;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56_1*l_h_i*1_2_2"/>
  <p:tag name="KSO_WM_TEMPLATE_CATEGORY" val="diagram"/>
  <p:tag name="KSO_WM_TEMPLATE_INDEX" val="20231356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ed7d31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56_1*l_h_i*1_2_1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.5,&quot;colorType&quot;:2,&quot;rgb&quot;:&quot;#808080&quot;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56_1*l_h_i*1_2_3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.5,&quot;colorType&quot;:2,&quot;rgb&quot;:&quot;#808080&quot;,&quot;transparency&quot;:0.699999988079071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05000000074505806,&quot;rgb&quot;:&quot;#bc1e1e&quot;,&quot;transparency&quot;:0},{&quot;brightness&quot;:0,&quot;colorType&quot;:2,&quot;pos&quot;:1,&quot;rgb&quot;:&quot;#771313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56_1*l_h_f*1_2_1"/>
  <p:tag name="KSO_WM_TEMPLATE_CATEGORY" val="diagram"/>
  <p:tag name="KSO_WM_TEMPLATE_INDEX" val="20231356"/>
  <p:tag name="KSO_WM_UNIT_LAYERLEVEL" val="1_1_1"/>
  <p:tag name="KSO_WM_TAG_VERSION" val="3.0"/>
  <p:tag name="KSO_WM_UNIT_PRESET_TEXT" val="单击此处输入你的正文，文字是您思想的提炼，为了最终演示发布良好效果，请尽量言简意赅阐述观点。"/>
  <p:tag name="KSO_WM_DIAGRAM_MAX_ITEMCNT" val="6"/>
  <p:tag name="KSO_WM_DIAGRAM_MIN_ITEMCNT" val="2"/>
  <p:tag name="KSO_WM_DIAGRAM_VIRTUALLY_FRAME" val="{&quot;height&quot;:258.3922047244094,&quot;width&quot;:856.440314960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99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5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0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69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7"/>
</p:tagLst>
</file>

<file path=ppt/tags/tag4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430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8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84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2023-12-16T03:16:51Z</dcterms:created>
  <dcterms:modified xsi:type="dcterms:W3CDTF">2023-12-16T03:16:51Z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3bebfc46b11442e3a22096412f8fede8_21</vt:lpwstr>
  </property>
</Properties>
</file>