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56" r:id="rId1"/>
    <p:sldMasterId id="2147489193" r:id="rId2"/>
  </p:sldMasterIdLst>
  <p:notesMasterIdLst>
    <p:notesMasterId r:id="rId3"/>
  </p:notesMasterIdLst>
  <p:sldIdLst>
    <p:sldId id="2792" r:id="rId4"/>
    <p:sldId id="2796" r:id="rId5"/>
    <p:sldId id="2799" r:id="rId6"/>
    <p:sldId id="2802" r:id="rId7"/>
    <p:sldId id="2805" r:id="rId8"/>
    <p:sldId id="2808" r:id="rId9"/>
    <p:sldId id="2811" r:id="rId10"/>
    <p:sldId id="2814" r:id="rId11"/>
    <p:sldId id="2817" r:id="rId12"/>
    <p:sldId id="2820" r:id="rId13"/>
    <p:sldId id="2823" r:id="rId14"/>
    <p:sldId id="2826" r:id="rId15"/>
    <p:sldId id="2829" r:id="rId16"/>
    <p:sldId id="2832" r:id="rId17"/>
    <p:sldId id="2835" r:id="rId18"/>
    <p:sldId id="2838" r:id="rId19"/>
    <p:sldId id="2841" r:id="rId20"/>
    <p:sldId id="2844" r:id="rId21"/>
    <p:sldId id="2847" r:id="rId22"/>
    <p:sldId id="2850" r:id="rId23"/>
    <p:sldId id="2853" r:id="rId24"/>
    <p:sldId id="2856" r:id="rId25"/>
    <p:sldId id="2859" r:id="rId26"/>
    <p:sldId id="2862" r:id="rId27"/>
    <p:sldId id="2865" r:id="rId28"/>
    <p:sldId id="2868" r:id="rId29"/>
    <p:sldId id="2871" r:id="rId30"/>
    <p:sldId id="287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57" r:id="rId1"/>
    <p:sldLayoutId id="2147489158" r:id="rId2"/>
    <p:sldLayoutId id="2147489159" r:id="rId3"/>
    <p:sldLayoutId id="2147489160" r:id="rId4"/>
    <p:sldLayoutId id="2147489161" r:id="rId5"/>
    <p:sldLayoutId id="2147489162" r:id="rId6"/>
    <p:sldLayoutId id="2147489163" r:id="rId7"/>
    <p:sldLayoutId id="2147489164" r:id="rId8"/>
    <p:sldLayoutId id="2147489165" r:id="rId9"/>
    <p:sldLayoutId id="2147489166" r:id="rId10"/>
    <p:sldLayoutId id="21474891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194" r:id="rId1"/>
    <p:sldLayoutId id="2147489195" r:id="rId2"/>
    <p:sldLayoutId id="2147489196" r:id="rId3"/>
    <p:sldLayoutId id="2147489197" r:id="rId4"/>
    <p:sldLayoutId id="2147489198" r:id="rId5"/>
    <p:sldLayoutId id="2147489199" r:id="rId6"/>
    <p:sldLayoutId id="2147489200" r:id="rId7"/>
    <p:sldLayoutId id="2147489201" r:id="rId8"/>
    <p:sldLayoutId id="2147489202" r:id="rId9"/>
    <p:sldLayoutId id="2147489203" r:id="rId10"/>
    <p:sldLayoutId id="21474892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tags" Target="../tags/tag118.xml"/><Relationship Id="rId29" Type="http://schemas.openxmlformats.org/officeDocument/2006/relationships/tags" Target="../tags/tag11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数字校园的学生信息管理与校友关系维护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校友关系维护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数字校园的建设与发展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学生信息管理与校友关系维护的融合发展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学生信息管理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学生信息管理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学生信息管理系统的设计</a:t>
            </a:r>
            <a:endParaRPr altLang="en-US" lang="zh-CN"/>
          </a:p>
        </p:txBody>
      </p:sp>
      <p:sp>
        <p:nvSpPr>
          <p:cNvPr id="10489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系统架构：包括前端和后端的设计，以及数据库的规划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数据备份与恢复：确保数据的安全性和完整性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权限管理：对不同用户设置不同的权限，保证系统的安全性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功能模块：包括学生信息录入、查询、修改和删除等功能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学生信息的收集、存储与更新</a:t>
            </a:r>
            <a:endParaRPr altLang="en-US" lang="zh-CN"/>
          </a:p>
        </p:txBody>
      </p:sp>
      <p:sp>
        <p:nvSpPr>
          <p:cNvPr id="104900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收集方式：通过在线平台、纸质表格、电话调查等方式收集学生信息</a:t>
            </a:r>
            <a:endParaRPr altLang="en-US" lang="zh-CN"/>
          </a:p>
          <a:p>
            <a:r>
              <a:rPr altLang="en-US" lang="zh-CN"/>
              <a:t>收集内容：包括学生基本信息、学习情况、家庭情况等</a:t>
            </a:r>
            <a:endParaRPr altLang="en-US" lang="zh-CN"/>
          </a:p>
          <a:p>
            <a:r>
              <a:rPr altLang="en-US" lang="zh-CN"/>
              <a:t>收集频率：定期收集，如每学期或每年一次</a:t>
            </a:r>
            <a:endParaRPr altLang="en-US" lang="zh-CN"/>
          </a:p>
          <a:p>
            <a:r>
              <a:rPr altLang="en-US" lang="zh-CN"/>
              <a:t>收集责任人：由班主任或学生管理部门负责  学生信息的存储</a:t>
            </a:r>
            <a:endParaRPr altLang="en-US" lang="zh-CN"/>
          </a:p>
          <a:p>
            <a:pPr lvl="1"/>
            <a:r>
              <a:rPr altLang="en-US" lang="zh-CN"/>
              <a:t>学生信息的存储</a:t>
            </a:r>
            <a:endParaRPr altLang="en-US" lang="zh-CN"/>
          </a:p>
          <a:p>
            <a:r>
              <a:rPr altLang="en-US" lang="zh-CN"/>
              <a:t>存储方式：采用电子化存储方式，如数据库、云存储等</a:t>
            </a:r>
            <a:endParaRPr altLang="en-US" lang="zh-CN"/>
          </a:p>
          <a:p>
            <a:r>
              <a:rPr altLang="en-US" lang="zh-CN"/>
              <a:t>存储内容：包括学生基本信息、学习情况、家庭情况等</a:t>
            </a:r>
            <a:endParaRPr altLang="en-US" lang="zh-CN"/>
          </a:p>
          <a:p>
            <a:r>
              <a:rPr altLang="en-US" lang="zh-CN"/>
              <a:t>存储安全：采取加密、备份等措施确保信息安全</a:t>
            </a:r>
            <a:endParaRPr altLang="en-US" lang="zh-CN"/>
          </a:p>
          <a:p>
            <a:r>
              <a:rPr altLang="en-US" lang="zh-CN"/>
              <a:t>存储责任人：由学校信息管理部门负责  学生信息的更新</a:t>
            </a:r>
            <a:endParaRPr altLang="en-US" lang="zh-CN"/>
          </a:p>
          <a:p>
            <a:pPr lvl="1"/>
            <a:r>
              <a:rPr altLang="en-US" lang="zh-CN"/>
              <a:t>学生信息的更新</a:t>
            </a:r>
            <a:endParaRPr altLang="en-US" lang="zh-CN"/>
          </a:p>
          <a:p>
            <a:r>
              <a:rPr altLang="en-US" lang="zh-CN"/>
              <a:t>更新方式：通过在线平台、纸质表格等方式更新学生信息</a:t>
            </a:r>
            <a:endParaRPr altLang="en-US" lang="zh-CN"/>
          </a:p>
          <a:p>
            <a:r>
              <a:rPr altLang="en-US" lang="zh-CN"/>
              <a:t>更新内容：包括学生基本信息、学习情况、家庭情况等</a:t>
            </a:r>
            <a:endParaRPr altLang="en-US" lang="zh-CN"/>
          </a:p>
          <a:p>
            <a:r>
              <a:rPr altLang="en-US" lang="zh-CN"/>
              <a:t>更新频率：根据实际情况定期更新，如每学期或每年一次</a:t>
            </a:r>
            <a:endParaRPr altLang="en-US" lang="zh-CN"/>
          </a:p>
          <a:p>
            <a:r>
              <a:rPr altLang="en-US" lang="zh-CN"/>
              <a:t>更新责任人：由班主任或学生管理部门负责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学生信息的查询与检索</a:t>
            </a:r>
            <a:endParaRPr altLang="en-US" lang="zh-CN"/>
          </a:p>
        </p:txBody>
      </p:sp>
      <p:sp>
        <p:nvSpPr>
          <p:cNvPr id="10490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学生信息查询：通过关键词、姓名、学号等条件进行查询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学生信息检索：支持多种检索方式，如全文检索、高级检索等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信息检索结果展示：展示查询到的学生信息，包括基本信息、成绩、考勤等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信息检索效率提升：采用索引技术，提高信息检索效率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学生信息的保护与安全</a:t>
            </a:r>
            <a:endParaRPr altLang="en-US" lang="zh-CN"/>
          </a:p>
        </p:txBody>
      </p:sp>
      <p:sp>
        <p:nvSpPr>
          <p:cNvPr id="10491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学生信息保护的重要性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保护学生信息的措施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学生信息安全的保障机制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应对学生信息泄露的措施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校友关系维护</a:t>
            </a:r>
            <a:endParaRPr altLang="en-US" dirty="0" lang="zh-CN"/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校友数据库的建立与维护</a:t>
            </a:r>
            <a:endParaRPr altLang="en-US" lang="zh-CN"/>
          </a:p>
        </p:txBody>
      </p:sp>
      <p:sp>
        <p:nvSpPr>
          <p:cNvPr id="10492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校友关系维护：通过各种方式与校友保持联系，增进感情，促进合作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校友活动组织：定期组织校友活动，增强校友之间的交流与合作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校友信息收集：通过各种渠道收集校友信息，建立校友数据库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校友信息更新：定期更新校友信息，确保数据的准确性和完整性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校友活动的组织与策划</a:t>
            </a:r>
            <a:endParaRPr altLang="en-US" lang="zh-CN"/>
          </a:p>
        </p:txBody>
      </p:sp>
      <p:sp>
        <p:nvSpPr>
          <p:cNvPr id="10492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校友活动的策划和组织流程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校友活动的参与人员和费用预算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校友活动的目的和意义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校友活动的类型和形式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校友资源的整合与利用</a:t>
            </a:r>
            <a:endParaRPr altLang="en-US" lang="zh-CN"/>
          </a:p>
        </p:txBody>
      </p:sp>
      <p:sp>
        <p:nvSpPr>
          <p:cNvPr id="10493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校友资源的定义与重要性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校友资源的整合方式：数据库建设、社交媒体平台等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校友资源的利用策略：提供职业发展支持、参与学校活动等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校友关系维护的长期价值与意义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校友关系的拓展与深化</a:t>
            </a:r>
            <a:endParaRPr altLang="en-US" lang="zh-CN"/>
          </a:p>
        </p:txBody>
      </p:sp>
      <p:sp>
        <p:nvSpPr>
          <p:cNvPr id="10493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拓展校友关系网络：通过各种渠道和活动，积极与校友建立联系，扩大校友关系网络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深化校友关系维护：加强与校友的沟通和交流，关注校友的需求和反馈，提供必要的支持和帮助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促进校友之间的合作：鼓励校友之间开展合作，共同推动学校的发展和进步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增强校友对学校的认同感：通过各种方式增强校友对学校的认同感和归属感，提高校友对学校的关注度和支持度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数字校园的建设与发展</a:t>
            </a:r>
            <a:endParaRPr altLang="en-US" dirty="0" lang="zh-CN"/>
          </a:p>
        </p:txBody>
      </p:sp>
      <p:sp>
        <p:nvSpPr>
          <p:cNvPr id="1049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数字校园的规划与设计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数字校园的定义与目标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规划原则与设计理念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基础设施建设与技术应用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数字校园的技术支持与创新</a:t>
            </a:r>
            <a:endParaRPr altLang="en-US" lang="zh-CN"/>
          </a:p>
        </p:txBody>
      </p:sp>
      <p:sp>
        <p:nvSpPr>
          <p:cNvPr id="10495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技术支持：云计算、大数据、物联网等先进技术的应用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创新：数字化校园的建设需要不断创新，提高信息化水平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发展趋势：数字化校园将向智能化、个性化方向发展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挑战与对策：面对技术更新换代快速、数据安全等问题，需要采取有效对策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数字校园的应用与推广</a:t>
            </a:r>
            <a:endParaRPr altLang="en-US" lang="zh-CN"/>
          </a:p>
        </p:txBody>
      </p:sp>
      <p:sp>
        <p:nvSpPr>
          <p:cNvPr id="10496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数字校园的应用场景：包括在线教育、学生管理、校园安全等方面，提高教育效率和管理水平。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数字校园的推广策略：通过政策支持、技术培训、宣传推广等方式，扩大数字校园的影响力和应用范围。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数字校园的未来展望：随着技术的发展和教育的需求变化，数字校园将不断升级和完善，为教育行业带来更多创新和变革。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数字校园的成功案例：介绍一些成功的数字校园建设案例，展示数字校园的实际效果和应用价值。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数字校园的未来发展与趋势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云计算、大数据、人工智能等技术的进一步应用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数字化校园向智慧化校园的转变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校园数据安全与隐私保护的加强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国际化合作与交流的推进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学生信息管理与校友关系维护的融合发展</a:t>
            </a:r>
            <a:endParaRPr altLang="en-US" dirty="0" lang="zh-CN"/>
          </a:p>
        </p:txBody>
      </p:sp>
      <p:sp>
        <p:nvSpPr>
          <p:cNvPr id="10497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学生信息管理与校友关系维护的相互促进</a:t>
            </a:r>
            <a:endParaRPr altLang="en-US" lang="zh-CN"/>
          </a:p>
        </p:txBody>
      </p:sp>
      <p:sp>
        <p:nvSpPr>
          <p:cNvPr id="10497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学生信息管理为校友关系维护提供基础数据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校友关系维护为学生信息管理提供反馈和建议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两者融合发展，提高学校管理效率和服务质量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相互促进，推动数字校园的可持续发展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学生信息管理与校友关系维护的协同发展</a:t>
            </a:r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学生信息管理的重要性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校友关系维护的意义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融合发展的策略与实践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协同发展的挑战与未来展望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学生信息管理与校友关系维护的创新应用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数字化管理：利用大数据、云计算等技术，实现学生信息的全面管理和校友关系的精准维护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个性化服务：根据学生的特点和需求，提供个性化的信息管理和校友关系维护服务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智能化分析：通过数据挖掘和分析，为学校和学生提供更加精准的决策支持和服务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社交化互动：借助社交媒体等平台，加强学生和校友之间的互动和交流，促进彼此的发展和成长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学生信息管理与校友关系维护的未来展望</a:t>
            </a:r>
            <a:endParaRPr altLang="en-US" lang="zh-CN"/>
          </a:p>
        </p:txBody>
      </p:sp>
      <p:sp>
        <p:nvSpPr>
          <p:cNvPr id="10499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数字化转型：利用大数据、人工智能等技术提升管理效率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智能化服务：为学生和校友提供个性化、便捷的服务体验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社交化互动：通过社交平台增强学生与校友之间的联系与互动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全球化拓展：积极开展国际合作，推动学生信息管理与校友关系维护的全球化发展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1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1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8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2023-12-15T22:12:33Z</dcterms:created>
  <dcterms:modified xsi:type="dcterms:W3CDTF">2023-12-15T22:12:33Z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33945b8197774452a5e6656c6fc060a6_21</vt:lpwstr>
  </property>
</Properties>
</file>