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377" r:id="rId1"/>
    <p:sldMasterId id="2147490414" r:id="rId2"/>
  </p:sldMasterIdLst>
  <p:notesMasterIdLst>
    <p:notesMasterId r:id="rId3"/>
  </p:notesMasterIdLst>
  <p:sldIdLst>
    <p:sldId id="3336" r:id="rId4"/>
    <p:sldId id="3341" r:id="rId5"/>
    <p:sldId id="3345" r:id="rId6"/>
    <p:sldId id="3348" r:id="rId7"/>
    <p:sldId id="3351" r:id="rId8"/>
    <p:sldId id="3354" r:id="rId9"/>
    <p:sldId id="3357" r:id="rId10"/>
    <p:sldId id="3360" r:id="rId11"/>
    <p:sldId id="3363" r:id="rId12"/>
    <p:sldId id="3366" r:id="rId13"/>
    <p:sldId id="3369" r:id="rId14"/>
    <p:sldId id="3372" r:id="rId15"/>
    <p:sldId id="3375" r:id="rId16"/>
    <p:sldId id="3378" r:id="rId17"/>
    <p:sldId id="3381" r:id="rId18"/>
    <p:sldId id="3384" r:id="rId19"/>
    <p:sldId id="3387" r:id="rId20"/>
    <p:sldId id="3390" r:id="rId21"/>
    <p:sldId id="3393" r:id="rId22"/>
    <p:sldId id="3396" r:id="rId23"/>
    <p:sldId id="3399" r:id="rId24"/>
    <p:sldId id="3402" r:id="rId25"/>
    <p:sldId id="3405" r:id="rId26"/>
    <p:sldId id="3408" r:id="rId27"/>
    <p:sldId id="3411" r:id="rId28"/>
    <p:sldId id="3414" r:id="rId29"/>
    <p:sldId id="3417" r:id="rId30"/>
    <p:sldId id="3420" r:id="rId31"/>
    <p:sldId id="3423" r:id="rId32"/>
    <p:sldId id="3426" r:id="rId33"/>
    <p:sldId id="3430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378" r:id="rId1"/>
    <p:sldLayoutId id="2147490379" r:id="rId2"/>
    <p:sldLayoutId id="2147490380" r:id="rId3"/>
    <p:sldLayoutId id="2147490381" r:id="rId4"/>
    <p:sldLayoutId id="2147490382" r:id="rId5"/>
    <p:sldLayoutId id="2147490383" r:id="rId6"/>
    <p:sldLayoutId id="2147490384" r:id="rId7"/>
    <p:sldLayoutId id="2147490385" r:id="rId8"/>
    <p:sldLayoutId id="2147490386" r:id="rId9"/>
    <p:sldLayoutId id="2147490387" r:id="rId10"/>
    <p:sldLayoutId id="214749038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415" r:id="rId1"/>
    <p:sldLayoutId id="2147490416" r:id="rId2"/>
    <p:sldLayoutId id="2147490417" r:id="rId3"/>
    <p:sldLayoutId id="2147490418" r:id="rId4"/>
    <p:sldLayoutId id="2147490419" r:id="rId5"/>
    <p:sldLayoutId id="2147490420" r:id="rId6"/>
    <p:sldLayoutId id="2147490421" r:id="rId7"/>
    <p:sldLayoutId id="2147490422" r:id="rId8"/>
    <p:sldLayoutId id="2147490423" r:id="rId9"/>
    <p:sldLayoutId id="2147490424" r:id="rId10"/>
    <p:sldLayoutId id="21474904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tags" Target="../tags/tag189.xml"/><Relationship Id="rId18" Type="http://schemas.openxmlformats.org/officeDocument/2006/relationships/tags" Target="../tags/tag190.xml"/><Relationship Id="rId19" Type="http://schemas.openxmlformats.org/officeDocument/2006/relationships/tags" Target="../tags/tag191.xml"/><Relationship Id="rId20" Type="http://schemas.openxmlformats.org/officeDocument/2006/relationships/tags" Target="../tags/tag192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tags" Target="../tags/tag226.xml"/><Relationship Id="rId20" Type="http://schemas.openxmlformats.org/officeDocument/2006/relationships/tags" Target="../tags/tag227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tags" Target="../tags/tag287.xml"/><Relationship Id="rId18" Type="http://schemas.openxmlformats.org/officeDocument/2006/relationships/tags" Target="../tags/tag288.xml"/><Relationship Id="rId19" Type="http://schemas.openxmlformats.org/officeDocument/2006/relationships/tags" Target="../tags/tag289.xml"/><Relationship Id="rId20" Type="http://schemas.openxmlformats.org/officeDocument/2006/relationships/tags" Target="../tags/tag290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tags" Target="../tags/tag334.xml"/><Relationship Id="rId18" Type="http://schemas.openxmlformats.org/officeDocument/2006/relationships/tags" Target="../tags/tag335.xml"/><Relationship Id="rId19" Type="http://schemas.openxmlformats.org/officeDocument/2006/relationships/tags" Target="../tags/tag336.xml"/><Relationship Id="rId20" Type="http://schemas.openxmlformats.org/officeDocument/2006/relationships/tags" Target="../tags/tag337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tags" Target="../tags/tag396.xml"/><Relationship Id="rId14" Type="http://schemas.openxmlformats.org/officeDocument/2006/relationships/tags" Target="../tags/tag397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tags" Target="../tags/tag402.xml"/><Relationship Id="rId6" Type="http://schemas.openxmlformats.org/officeDocument/2006/relationships/tags" Target="../tags/tag403.xml"/><Relationship Id="rId7" Type="http://schemas.openxmlformats.org/officeDocument/2006/relationships/tags" Target="../tags/tag404.xml"/><Relationship Id="rId8" Type="http://schemas.openxmlformats.org/officeDocument/2006/relationships/tags" Target="../tags/tag405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Relationship Id="rId9" Type="http://schemas.openxmlformats.org/officeDocument/2006/relationships/tags" Target="../tags/tag414.xml"/><Relationship Id="rId10" Type="http://schemas.openxmlformats.org/officeDocument/2006/relationships/tags" Target="../tags/tag415.xml"/><Relationship Id="rId11" Type="http://schemas.openxmlformats.org/officeDocument/2006/relationships/tags" Target="../tags/tag416.xml"/><Relationship Id="rId12" Type="http://schemas.openxmlformats.org/officeDocument/2006/relationships/tags" Target="../tags/tag417.xml"/><Relationship Id="rId13" Type="http://schemas.openxmlformats.org/officeDocument/2006/relationships/tags" Target="../tags/tag418.xml"/><Relationship Id="rId14" Type="http://schemas.openxmlformats.org/officeDocument/2006/relationships/tags" Target="../tags/tag419.xml"/><Relationship Id="rId15" Type="http://schemas.openxmlformats.org/officeDocument/2006/relationships/tags" Target="../tags/tag420.xml"/><Relationship Id="rId16" Type="http://schemas.openxmlformats.org/officeDocument/2006/relationships/tags" Target="../tags/tag421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22.xml"/><Relationship Id="rId2" Type="http://schemas.openxmlformats.org/officeDocument/2006/relationships/tags" Target="../tags/tag423.xml"/><Relationship Id="rId3" Type="http://schemas.openxmlformats.org/officeDocument/2006/relationships/tags" Target="../tags/tag424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25.xml"/><Relationship Id="rId2" Type="http://schemas.openxmlformats.org/officeDocument/2006/relationships/tags" Target="../tags/tag426.xml"/><Relationship Id="rId3" Type="http://schemas.openxmlformats.org/officeDocument/2006/relationships/tags" Target="../tags/tag427.xml"/><Relationship Id="rId4" Type="http://schemas.openxmlformats.org/officeDocument/2006/relationships/tags" Target="../tags/tag428.xml"/><Relationship Id="rId5" Type="http://schemas.openxmlformats.org/officeDocument/2006/relationships/tags" Target="../tags/tag429.xml"/><Relationship Id="rId6" Type="http://schemas.openxmlformats.org/officeDocument/2006/relationships/tags" Target="../tags/tag430.xml"/><Relationship Id="rId7" Type="http://schemas.openxmlformats.org/officeDocument/2006/relationships/tags" Target="../tags/tag431.xml"/><Relationship Id="rId8" Type="http://schemas.openxmlformats.org/officeDocument/2006/relationships/tags" Target="../tags/tag432.xml"/><Relationship Id="rId9" Type="http://schemas.openxmlformats.org/officeDocument/2006/relationships/tags" Target="../tags/tag433.xml"/><Relationship Id="rId10" Type="http://schemas.openxmlformats.org/officeDocument/2006/relationships/tags" Target="../tags/tag434.xml"/><Relationship Id="rId11" Type="http://schemas.openxmlformats.org/officeDocument/2006/relationships/tags" Target="../tags/tag435.xml"/><Relationship Id="rId12" Type="http://schemas.openxmlformats.org/officeDocument/2006/relationships/tags" Target="../tags/tag43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tags" Target="../tags/tag440.xml"/><Relationship Id="rId5" Type="http://schemas.openxmlformats.org/officeDocument/2006/relationships/tags" Target="../tags/tag441.xml"/><Relationship Id="rId6" Type="http://schemas.openxmlformats.org/officeDocument/2006/relationships/tags" Target="../tags/tag442.xml"/><Relationship Id="rId7" Type="http://schemas.openxmlformats.org/officeDocument/2006/relationships/tags" Target="../tags/tag443.xml"/><Relationship Id="rId8" Type="http://schemas.openxmlformats.org/officeDocument/2006/relationships/tags" Target="../tags/tag444.xml"/><Relationship Id="rId9" Type="http://schemas.openxmlformats.org/officeDocument/2006/relationships/tags" Target="../tags/tag445.xml"/><Relationship Id="rId10" Type="http://schemas.openxmlformats.org/officeDocument/2006/relationships/tags" Target="../tags/tag446.xml"/><Relationship Id="rId11" Type="http://schemas.openxmlformats.org/officeDocument/2006/relationships/tags" Target="../tags/tag447.xml"/><Relationship Id="rId12" Type="http://schemas.openxmlformats.org/officeDocument/2006/relationships/tags" Target="../tags/tag448.xml"/><Relationship Id="rId13" Type="http://schemas.openxmlformats.org/officeDocument/2006/relationships/tags" Target="../tags/tag449.xml"/><Relationship Id="rId14" Type="http://schemas.openxmlformats.org/officeDocument/2006/relationships/tags" Target="../tags/tag450.xml"/><Relationship Id="rId15" Type="http://schemas.openxmlformats.org/officeDocument/2006/relationships/tags" Target="../tags/tag451.xml"/><Relationship Id="rId16" Type="http://schemas.openxmlformats.org/officeDocument/2006/relationships/tags" Target="../tags/tag452.xml"/><Relationship Id="rId17" Type="http://schemas.openxmlformats.org/officeDocument/2006/relationships/tags" Target="../tags/tag453.xml"/><Relationship Id="rId18" Type="http://schemas.openxmlformats.org/officeDocument/2006/relationships/tags" Target="../tags/tag454.xml"/><Relationship Id="rId19" Type="http://schemas.openxmlformats.org/officeDocument/2006/relationships/tags" Target="../tags/tag455.xml"/><Relationship Id="rId20" Type="http://schemas.openxmlformats.org/officeDocument/2006/relationships/tags" Target="../tags/tag456.xml"/><Relationship Id="rId21" Type="http://schemas.openxmlformats.org/officeDocument/2006/relationships/tags" Target="../tags/tag457.xml"/><Relationship Id="rId22" Type="http://schemas.openxmlformats.org/officeDocument/2006/relationships/tags" Target="../tags/tag458.xml"/><Relationship Id="rId23" Type="http://schemas.openxmlformats.org/officeDocument/2006/relationships/tags" Target="../tags/tag459.xml"/><Relationship Id="rId24" Type="http://schemas.openxmlformats.org/officeDocument/2006/relationships/tags" Target="../tags/tag460.xml"/><Relationship Id="rId25" Type="http://schemas.openxmlformats.org/officeDocument/2006/relationships/tags" Target="../tags/tag461.xml"/><Relationship Id="rId26" Type="http://schemas.openxmlformats.org/officeDocument/2006/relationships/tags" Target="../tags/tag462.xml"/><Relationship Id="rId27" Type="http://schemas.openxmlformats.org/officeDocument/2006/relationships/tags" Target="../tags/tag463.xml"/><Relationship Id="rId28" Type="http://schemas.openxmlformats.org/officeDocument/2006/relationships/tags" Target="../tags/tag464.xml"/><Relationship Id="rId2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65.xml"/><Relationship Id="rId2" Type="http://schemas.openxmlformats.org/officeDocument/2006/relationships/tags" Target="../tags/tag466.xml"/><Relationship Id="rId3" Type="http://schemas.openxmlformats.org/officeDocument/2006/relationships/tags" Target="../tags/tag467.xml"/><Relationship Id="rId4" Type="http://schemas.openxmlformats.org/officeDocument/2006/relationships/tags" Target="../tags/tag468.xml"/><Relationship Id="rId5" Type="http://schemas.openxmlformats.org/officeDocument/2006/relationships/tags" Target="../tags/tag469.xml"/><Relationship Id="rId6" Type="http://schemas.openxmlformats.org/officeDocument/2006/relationships/tags" Target="../tags/tag470.xml"/><Relationship Id="rId7" Type="http://schemas.openxmlformats.org/officeDocument/2006/relationships/tags" Target="../tags/tag471.xml"/><Relationship Id="rId8" Type="http://schemas.openxmlformats.org/officeDocument/2006/relationships/tags" Target="../tags/tag472.xml"/><Relationship Id="rId9" Type="http://schemas.openxmlformats.org/officeDocument/2006/relationships/tags" Target="../tags/tag473.xml"/><Relationship Id="rId10" Type="http://schemas.openxmlformats.org/officeDocument/2006/relationships/tags" Target="../tags/tag474.xml"/><Relationship Id="rId11" Type="http://schemas.openxmlformats.org/officeDocument/2006/relationships/tags" Target="../tags/tag475.xml"/><Relationship Id="rId12" Type="http://schemas.openxmlformats.org/officeDocument/2006/relationships/tags" Target="../tags/tag476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77.xml"/><Relationship Id="rId2" Type="http://schemas.openxmlformats.org/officeDocument/2006/relationships/tags" Target="../tags/tag478.xml"/><Relationship Id="rId3" Type="http://schemas.openxmlformats.org/officeDocument/2006/relationships/tags" Target="../tags/tag479.xml"/><Relationship Id="rId4" Type="http://schemas.openxmlformats.org/officeDocument/2006/relationships/tags" Target="../tags/tag480.xml"/><Relationship Id="rId5" Type="http://schemas.openxmlformats.org/officeDocument/2006/relationships/tags" Target="../tags/tag481.xml"/><Relationship Id="rId6" Type="http://schemas.openxmlformats.org/officeDocument/2006/relationships/tags" Target="../tags/tag482.xml"/><Relationship Id="rId7" Type="http://schemas.openxmlformats.org/officeDocument/2006/relationships/tags" Target="../tags/tag483.xml"/><Relationship Id="rId8" Type="http://schemas.openxmlformats.org/officeDocument/2006/relationships/tags" Target="../tags/tag484.xml"/><Relationship Id="rId9" Type="http://schemas.openxmlformats.org/officeDocument/2006/relationships/tags" Target="../tags/tag485.xml"/><Relationship Id="rId10" Type="http://schemas.openxmlformats.org/officeDocument/2006/relationships/tags" Target="../tags/tag486.xml"/><Relationship Id="rId11" Type="http://schemas.openxmlformats.org/officeDocument/2006/relationships/tags" Target="../tags/tag487.xml"/><Relationship Id="rId12" Type="http://schemas.openxmlformats.org/officeDocument/2006/relationships/tags" Target="../tags/tag488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89.xml"/><Relationship Id="rId2" Type="http://schemas.openxmlformats.org/officeDocument/2006/relationships/tags" Target="../tags/tag490.xml"/><Relationship Id="rId3" Type="http://schemas.openxmlformats.org/officeDocument/2006/relationships/tags" Target="../tags/tag49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2024年金融行业智能风险评估系统开发计划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87500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项目背景和目标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87500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系统功能和特点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技术实现方案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项目实施计划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87500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预期成果和影响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75000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项目预算和资源需求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项目背景和目标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金融行业风险评估需求</a:t>
            </a:r>
            <a:endParaRPr altLang="en-US" lang="zh-CN"/>
          </a:p>
        </p:txBody>
      </p:sp>
      <p:sp>
        <p:nvSpPr>
          <p:cNvPr id="10490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金融行业面临的风险种类和挑战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智能风险评估系统的优势和应用前景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市场需求和竞争态势分析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传统风险评估方法的局限性和不足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智能风险评估系统的发展趋势</a:t>
            </a:r>
            <a:endParaRPr altLang="en-US" lang="zh-CN"/>
          </a:p>
        </p:txBody>
      </p:sp>
      <p:sp>
        <p:nvSpPr>
          <p:cNvPr id="104915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金融行业监管要求日益严格，需要更加准确的风险评估手段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人工智能技术的快速发展，为风险评估提供了新的解决方案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传统风险评估方法存在局限性，难以应对复杂多变的金融市场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智能风险评估系统可以提高评估效率和准确性，降低风险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项目目标概述</a:t>
            </a:r>
            <a:endParaRPr altLang="en-US" lang="zh-CN"/>
          </a:p>
        </p:txBody>
      </p:sp>
      <p:sp>
        <p:nvSpPr>
          <p:cNvPr id="104921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降低风险评估成本，提高风险管理水平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提高金融行业风险评估的准确性和效率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满足监管要求，提升合规性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建立智能风险评估系统，提升企业核心竞争力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系统功能和特点</a:t>
            </a:r>
            <a:endParaRPr altLang="en-US" lang="zh-CN"/>
          </a:p>
        </p:txBody>
      </p:sp>
      <p:sp>
        <p:nvSpPr>
          <p:cNvPr id="104927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系统功能模块</a:t>
            </a:r>
            <a:endParaRPr altLang="en-US" lang="zh-CN"/>
          </a:p>
        </p:txBody>
      </p:sp>
      <p:sp>
        <p:nvSpPr>
          <p:cNvPr id="10493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数据采集：实时获取金融行业数据，为风险评估提供基础数据支持。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预警功能：根据风险评估结果，对可能出现的风险进行预警，及时采取应对措施。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数据分析：提供多维度数据分析工具，帮助用户深入了解金融市场和行业风险状况。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风险评估：基于预设模型对采集数据进行风险评估，输出风险等级。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系统的智能化特点</a:t>
            </a:r>
            <a:endParaRPr altLang="en-US" lang="zh-CN"/>
          </a:p>
        </p:txBody>
      </p:sp>
      <p:sp>
        <p:nvSpPr>
          <p:cNvPr id="104943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自动化风险评估：系统能够自动对金融产品进行风险评估，减少人工干预。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实时监控：系统能够实时监控市场动态和金融产品表现，及时发现潜在风险。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数据挖掘和分析：系统具备强大的数据挖掘和分析能力，能够提供更准确的风险评估结果。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预测功能：系统能够基于历史数据和市场趋势进行风险预测，为决策者提供有力支持。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系统与其他风险管理系统的关系</a:t>
            </a:r>
            <a:endParaRPr altLang="en-US" lang="zh-CN"/>
          </a:p>
        </p:txBody>
      </p:sp>
      <p:sp>
        <p:nvSpPr>
          <p:cNvPr id="104950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与传统风险管理系统的区别：更高效、更准确、更灵活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系统功能：智能风险评估、风险预警、风险控制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特点：自动化、智能化、高效性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与其他智能系统的关系：互补、集成、协同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技术实现方案</a:t>
            </a:r>
            <a:endParaRPr altLang="en-US" lang="zh-CN"/>
          </a:p>
        </p:txBody>
      </p:sp>
      <p:sp>
        <p:nvSpPr>
          <p:cNvPr id="104957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数据采集和处理</a:t>
            </a:r>
            <a:endParaRPr altLang="en-US" lang="zh-CN"/>
          </a:p>
        </p:txBody>
      </p:sp>
      <p:sp>
        <p:nvSpPr>
          <p:cNvPr id="10496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数据处理技术：数据清洗、数据转换、数据聚合等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6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数据存储方案：分布式存储系统、数据库集群等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数据来源：金融机构内部数据、外部数据、用户行为数据等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数据采集方式：API接口、日志文件、数据库等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风险评估算法和模型</a:t>
            </a:r>
            <a:endParaRPr altLang="en-US" lang="zh-CN"/>
          </a:p>
        </p:txBody>
      </p:sp>
      <p:sp>
        <p:nvSpPr>
          <p:cNvPr id="10497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算法选择：基于机器学习、深度学习的算法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数据处理：对金融数据进行清洗、整合和特征提取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模型优化：持续优化模型，提高风险评估准确率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模型构建：构建预测模型，对风险进行评估和预警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系统架构和技术选型</a:t>
            </a:r>
            <a:endParaRPr altLang="en-US" lang="zh-CN"/>
          </a:p>
        </p:txBody>
      </p:sp>
      <p:sp>
        <p:nvSpPr>
          <p:cNvPr id="104980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1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系统架构：采用微服务架构，将系统拆分成多个独立的服务，提高系统的可扩展性和可维护性。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技术选型：选用Spring Cloud框架，使用Spring Boot开发各个微服务，通过API网关进行统一管理和调度。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数据存储：采用关系型数据库和NoSQL数据库相结合的方式，根据业务需求选择合适的数据存储方式。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安全性：采用OAuth2.0协议进行授权管理，保证系统的安全性。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安全性和隐私保护措施</a:t>
            </a:r>
            <a:endParaRPr altLang="en-US" lang="zh-CN"/>
          </a:p>
        </p:txBody>
      </p:sp>
      <p:sp>
        <p:nvSpPr>
          <p:cNvPr id="10498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数据加密：对所有敏感数据进行加密存储，确保数据安全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访问控制：实施严格的访问控制策略，确保只有授权人员能够访问相关数据和系统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审计日志：记录所有系统活动和数据访问，以便进行安全审计和监控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灾难恢复计划：制定详细的灾难恢复计划，确保在发生安全事件时能够快速恢复数据和系统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项目实施计划</a:t>
            </a:r>
            <a:endParaRPr altLang="en-US" lang="zh-CN"/>
          </a:p>
        </p:txBody>
      </p:sp>
      <p:sp>
        <p:nvSpPr>
          <p:cNvPr id="104994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开发阶段和时间表</a:t>
            </a:r>
            <a:endParaRPr altLang="en-US" lang="zh-CN"/>
          </a:p>
        </p:txBody>
      </p:sp>
      <p:sp>
        <p:nvSpPr>
          <p:cNvPr id="10500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需求分析：2024年1月至2月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开发实施：2024年5月至8月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测试验收：2024年9月至10月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系统设计：2024年3月至4月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人员分工和团队组织</a:t>
            </a:r>
            <a:endParaRPr altLang="en-US" lang="zh-CN"/>
          </a:p>
        </p:txBody>
      </p:sp>
      <p:sp>
        <p:nvSpPr>
          <p:cNvPr id="1050104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06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108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项目经理：负责整体项目管理和协调工作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12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14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技术团队：负责智能风险评估系统的开发、测试和优化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18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20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数据分析团队：负责数据采集、清洗、分析和处理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24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26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业务专家：提供金融行业风险评估的专业知识和建议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30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32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运维团队：负责系统上线后的维护和升级工作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关键里程碑和验收标准</a:t>
            </a:r>
            <a:endParaRPr altLang="en-US" lang="zh-CN"/>
          </a:p>
        </p:txBody>
      </p:sp>
      <p:sp>
        <p:nvSpPr>
          <p:cNvPr id="10501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里程碑1：需求分析和系统设计完成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里程碑2：系统开发和测试阶段完成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里程碑3：系统上线和试运行阶段完成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0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验收标准：符合业务需求，性能稳定，用户体验良好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风险评估和管理计划</a:t>
            </a:r>
            <a:endParaRPr altLang="en-US" lang="zh-CN"/>
          </a:p>
        </p:txBody>
      </p:sp>
      <p:sp>
        <p:nvSpPr>
          <p:cNvPr id="105025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风险评估：对识别出的风险进行量化和评估，确定风险等级和影响程度。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风险识别：对项目实施过程中可能出现的风险进行全面识别和分析。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风险应对：制定相应的风险应对措施和预案，降低或转移风险。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风险监控：在项目实施过程中持续监控风险，及时调整应对措施，确保项目顺利进行。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预期成果和影响</a:t>
            </a:r>
            <a:endParaRPr altLang="en-US" lang="zh-CN"/>
          </a:p>
        </p:txBody>
      </p:sp>
      <p:sp>
        <p:nvSpPr>
          <p:cNvPr id="105031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对金融行业的积极影响</a:t>
            </a:r>
            <a:endParaRPr altLang="en-US" lang="zh-CN"/>
          </a:p>
        </p:txBody>
      </p:sp>
      <p:sp>
        <p:nvSpPr>
          <p:cNvPr id="105038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降低金融机构的运营成本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提高风险评估的准确性和效率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增强金融市场的透明度和公平性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提升金融机构的竞争力和创新能力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对企业风险管理水平的提升</a:t>
            </a:r>
            <a:endParaRPr altLang="en-US" lang="zh-CN"/>
          </a:p>
        </p:txBody>
      </p:sp>
      <p:sp>
        <p:nvSpPr>
          <p:cNvPr id="105044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增强企业风险防范意识和能力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5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优化风险控制流程和策略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强化风险预警和应对能力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6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提升风险评估的准确性和及时性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对行业技术发展的推动作用</a:t>
            </a:r>
            <a:endParaRPr altLang="en-US" lang="zh-CN"/>
          </a:p>
        </p:txBody>
      </p:sp>
      <p:sp>
        <p:nvSpPr>
          <p:cNvPr id="105052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2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2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2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2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提升风险评估的准确性和效率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促进金融行业技术创新和升级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推动金融行业智能化发展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为其他行业提供有益的借鉴和参考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对社会经济发展的贡献</a:t>
            </a:r>
            <a:endParaRPr altLang="en-US" lang="zh-CN"/>
          </a:p>
        </p:txBody>
      </p:sp>
      <p:sp>
        <p:nvSpPr>
          <p:cNvPr id="105058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增强金融行业的监管能力和风险预警能力，保障金融市场的稳定和安全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提高金融行业风险评估的准确性和效率，降低风险损失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促进金融行业的创新和转型升级，提升服务质量和竞争力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提升金融行业的智能化水平，推动人工智能技术在其他领域的普及和应用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项目预算和资源需求</a:t>
            </a:r>
            <a:endParaRPr altLang="en-US" lang="zh-CN"/>
          </a:p>
        </p:txBody>
      </p:sp>
      <p:sp>
        <p:nvSpPr>
          <p:cNvPr id="105066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软件开发和维护预算</a:t>
            </a:r>
            <a:endParaRPr altLang="en-US" lang="zh-CN"/>
          </a:p>
        </p:txBody>
      </p:sp>
      <p:sp>
        <p:nvSpPr>
          <p:cNvPr id="10507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4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维护费用：包括软件升级、故障排除等费用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5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人员成本：开发、测试、运维等人员的工资和福利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5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软件开发：包括需求分析、设计、编码、测试等阶段的费用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5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硬件设备：服务器、网络设备等购置和租赁费用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人员和培训需求</a:t>
            </a:r>
            <a:endParaRPr altLang="en-US" lang="zh-CN"/>
          </a:p>
        </p:txBody>
      </p:sp>
      <p:sp>
        <p:nvSpPr>
          <p:cNvPr id="105080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0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0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0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1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1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1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1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1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6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2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2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2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2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2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3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3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3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3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3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开发人员：具备相关技能和经验，能够完成智能风险评估系统的开发工作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4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培训需求：针对开发人员和测试人员进行相关技能培训，提高团队整体水平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42" name="正文"/>
          <p:cNvSpPr txBox="1"/>
          <p:nvPr>
            <p:custDataLst>
              <p:tags r:id="rId28"/>
            </p:custDataLst>
          </p:nvPr>
        </p:nvSpPr>
        <p:spPr>
          <a:xfrm>
            <a:off x="5013987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测试人员：负责对系统进行全面测试，确保系统稳定性和性能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8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硬件和软件资源需求</a:t>
            </a:r>
            <a:endParaRPr altLang="en-US" lang="zh-CN"/>
          </a:p>
        </p:txBody>
      </p:sp>
      <p:sp>
        <p:nvSpPr>
          <p:cNvPr id="10508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9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数据库软件：用于数据存储和处理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开发工具：用于系统开发和测试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服务器：用于存储数据和运行系统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网络设备：交换机、路由器等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5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其他相关费用</a:t>
            </a:r>
            <a:endParaRPr altLang="en-US" lang="zh-CN"/>
          </a:p>
        </p:txBody>
      </p:sp>
      <p:sp>
        <p:nvSpPr>
          <p:cNvPr id="105096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6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6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硬件设备费用：包括服务器、存储设备、网络设备等所需费用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96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6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7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软件许可费用：购买和使用风险评估系统所需的软件许可费用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97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7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7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开发人员费用：开发人员的工资、福利和培训等费用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97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8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8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维护和升级费用：风险评估系统的维护、升级和安全加固等所需费用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28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103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207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58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317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3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424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2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2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2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2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2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2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2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2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2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2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2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2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2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2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2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2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2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2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2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2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2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2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2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2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2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2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2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2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4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91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2024-01-05T05:55:15Z</dcterms:created>
  <dcterms:modified xsi:type="dcterms:W3CDTF">2024-01-05T05:55:15Z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657a0256066046439c7d4930b84abb76_21</vt:lpwstr>
  </property>
</Properties>
</file>